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256" r:id="rId2"/>
    <p:sldId id="257" r:id="rId3"/>
    <p:sldId id="357" r:id="rId4"/>
    <p:sldId id="387" r:id="rId5"/>
    <p:sldId id="258" r:id="rId6"/>
    <p:sldId id="329" r:id="rId7"/>
    <p:sldId id="326" r:id="rId8"/>
    <p:sldId id="328" r:id="rId9"/>
    <p:sldId id="330" r:id="rId10"/>
    <p:sldId id="261" r:id="rId11"/>
    <p:sldId id="262" r:id="rId12"/>
    <p:sldId id="259" r:id="rId13"/>
    <p:sldId id="260" r:id="rId14"/>
    <p:sldId id="325" r:id="rId15"/>
    <p:sldId id="263" r:id="rId16"/>
    <p:sldId id="264" r:id="rId17"/>
    <p:sldId id="266" r:id="rId18"/>
    <p:sldId id="265" r:id="rId19"/>
    <p:sldId id="267" r:id="rId20"/>
    <p:sldId id="268" r:id="rId21"/>
    <p:sldId id="269" r:id="rId22"/>
    <p:sldId id="274" r:id="rId23"/>
    <p:sldId id="278" r:id="rId24"/>
    <p:sldId id="270" r:id="rId25"/>
    <p:sldId id="272" r:id="rId26"/>
    <p:sldId id="358" r:id="rId27"/>
    <p:sldId id="271" r:id="rId28"/>
    <p:sldId id="273" r:id="rId29"/>
    <p:sldId id="283" r:id="rId30"/>
    <p:sldId id="275" r:id="rId31"/>
    <p:sldId id="276" r:id="rId32"/>
    <p:sldId id="277" r:id="rId33"/>
    <p:sldId id="400" r:id="rId34"/>
    <p:sldId id="280" r:id="rId35"/>
    <p:sldId id="282" r:id="rId36"/>
    <p:sldId id="334" r:id="rId37"/>
    <p:sldId id="384" r:id="rId38"/>
    <p:sldId id="279" r:id="rId39"/>
    <p:sldId id="359" r:id="rId40"/>
    <p:sldId id="281" r:id="rId41"/>
    <p:sldId id="388" r:id="rId42"/>
    <p:sldId id="362" r:id="rId43"/>
    <p:sldId id="339" r:id="rId44"/>
    <p:sldId id="333" r:id="rId45"/>
    <p:sldId id="335" r:id="rId46"/>
    <p:sldId id="293" r:id="rId47"/>
    <p:sldId id="365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368" r:id="rId57"/>
    <p:sldId id="296" r:id="rId58"/>
    <p:sldId id="297" r:id="rId59"/>
    <p:sldId id="390" r:id="rId60"/>
    <p:sldId id="391" r:id="rId61"/>
    <p:sldId id="292" r:id="rId62"/>
    <p:sldId id="336" r:id="rId63"/>
    <p:sldId id="298" r:id="rId64"/>
    <p:sldId id="407" r:id="rId65"/>
    <p:sldId id="389" r:id="rId66"/>
    <p:sldId id="370" r:id="rId67"/>
    <p:sldId id="316" r:id="rId68"/>
    <p:sldId id="295" r:id="rId69"/>
    <p:sldId id="299" r:id="rId70"/>
    <p:sldId id="294" r:id="rId71"/>
    <p:sldId id="337" r:id="rId72"/>
    <p:sldId id="317" r:id="rId73"/>
    <p:sldId id="369" r:id="rId74"/>
    <p:sldId id="372" r:id="rId75"/>
    <p:sldId id="373" r:id="rId76"/>
    <p:sldId id="360" r:id="rId77"/>
    <p:sldId id="361" r:id="rId78"/>
    <p:sldId id="343" r:id="rId79"/>
    <p:sldId id="356" r:id="rId80"/>
    <p:sldId id="393" r:id="rId81"/>
    <p:sldId id="374" r:id="rId82"/>
    <p:sldId id="302" r:id="rId83"/>
    <p:sldId id="375" r:id="rId84"/>
    <p:sldId id="304" r:id="rId85"/>
    <p:sldId id="394" r:id="rId86"/>
    <p:sldId id="306" r:id="rId87"/>
    <p:sldId id="312" r:id="rId88"/>
    <p:sldId id="346" r:id="rId89"/>
    <p:sldId id="392" r:id="rId90"/>
    <p:sldId id="395" r:id="rId91"/>
    <p:sldId id="396" r:id="rId92"/>
    <p:sldId id="382" r:id="rId93"/>
    <p:sldId id="350" r:id="rId94"/>
    <p:sldId id="397" r:id="rId95"/>
    <p:sldId id="313" r:id="rId96"/>
    <p:sldId id="377" r:id="rId97"/>
    <p:sldId id="378" r:id="rId98"/>
    <p:sldId id="380" r:id="rId99"/>
    <p:sldId id="314" r:id="rId100"/>
    <p:sldId id="322" r:id="rId101"/>
    <p:sldId id="323" r:id="rId102"/>
    <p:sldId id="324" r:id="rId103"/>
    <p:sldId id="303" r:id="rId104"/>
    <p:sldId id="305" r:id="rId105"/>
    <p:sldId id="319" r:id="rId106"/>
    <p:sldId id="383" r:id="rId107"/>
    <p:sldId id="398" r:id="rId108"/>
    <p:sldId id="386" r:id="rId109"/>
    <p:sldId id="401" r:id="rId110"/>
    <p:sldId id="402" r:id="rId111"/>
    <p:sldId id="403" r:id="rId112"/>
    <p:sldId id="385" r:id="rId113"/>
    <p:sldId id="318" r:id="rId114"/>
    <p:sldId id="347" r:id="rId115"/>
    <p:sldId id="310" r:id="rId116"/>
    <p:sldId id="321" r:id="rId117"/>
    <p:sldId id="354" r:id="rId118"/>
    <p:sldId id="348" r:id="rId119"/>
    <p:sldId id="405" r:id="rId120"/>
    <p:sldId id="349" r:id="rId121"/>
    <p:sldId id="353" r:id="rId122"/>
    <p:sldId id="331" r:id="rId123"/>
    <p:sldId id="352" r:id="rId124"/>
    <p:sldId id="355" r:id="rId125"/>
    <p:sldId id="363" r:id="rId126"/>
    <p:sldId id="406" r:id="rId127"/>
    <p:sldId id="399" r:id="rId1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43"/>
    <p:restoredTop sz="95009"/>
  </p:normalViewPr>
  <p:slideViewPr>
    <p:cSldViewPr snapToGrid="0" snapToObjects="1">
      <p:cViewPr varScale="1">
        <p:scale>
          <a:sx n="77" d="100"/>
          <a:sy n="77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74873-F477-4E0C-81CD-9D9D459F4E78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87297-EACF-4BB1-8449-95C41572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3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87297-EACF-4BB1-8449-95C4157232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5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87297-EACF-4BB1-8449-95C41572329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1A49-5B1C-7040-B058-E8DF8A828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A59DE-18B6-274C-AE2B-6F1E724DE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DBEAC-4A30-BA45-8753-823D2148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4816E-7A2C-AF4F-9C25-D588F6BF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1703-4069-F047-9614-4D944BEA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1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A1F5-8D8C-8A42-BE7C-E30D0913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511F2-E8B4-2740-8CDD-FD9EDEB43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6051-A0F6-BA4F-BE4A-6F82A311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84456-24D9-C447-A0B4-E7597125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34D64-1977-8F40-9FC4-6B4A7FFD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1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825D42-86C6-0147-936D-F6A39D813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608E7-DA0F-C745-A30D-B2F330466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F80B2-92B1-DB48-99F6-876E8870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1C69-38E0-C044-82B4-9C0B3539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F7919-B9AF-A84F-AC44-DCAF3AB1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83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7D09-45E1-6C40-BC5E-B16534FA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B6CE-2AA8-BC44-90B3-9809C1549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F5BD8-02BF-D844-B602-F90BEC7F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33EC-700C-F945-8927-A15EC8AC4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9C4D0-3AFE-E345-99FD-1AC54EE3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2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9EFB-2200-B541-991F-2A3D445E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3CAED-BFA9-3B4B-BA5C-2940DBE8B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F3083-E2BC-654D-B567-7A7B177C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5AB1-F5F0-0347-A85F-BFE7284F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2EDD-A4D0-2541-A404-96300232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8023-3458-AB40-B259-B8DB0EDDE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2345-2D18-0144-9E76-51EF0189B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BCE4D-A7B9-5E40-873B-2D81B0A33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29BC6-B4C5-1B4C-AFE5-6E36522B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2C142-4C4B-1C47-9DB8-E0D78947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A57F1-9D3A-284C-AFA6-61EF4BC8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FBE2-D69C-6F41-B51B-143F156C0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D0662-96A9-AD46-8822-3906FEF8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7E6A2-0B07-2E44-AF11-7951AE5C1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EEE1E-870F-7C4F-ADC1-DD1FEFEFD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E8895-BFC4-A84E-9B06-547B34DB4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26516-CF6D-374D-851A-7BD43629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4F4659-C8B7-C946-9FED-71F60729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E4AECF-D432-5245-8546-1DC82691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9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B81D-E5F7-D44C-821A-CEDEFF3C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784DA-443A-C144-BA87-675DDACF0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219DA8-A697-E241-9C9D-FEB8EDC8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60360-B719-8C4B-A459-D9A06BE9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8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C1F01E-BBE1-034F-BA74-25760F0D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C3290-E054-A347-838B-CC43ECB3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5DBB6-D6CD-9C4C-B940-7DF9E1E4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6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0391-2668-8742-891E-696F1B81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C116-FFE2-3D44-95A2-82EEB32BC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F7BB6-4E56-9C4F-91E6-7F67FF058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28A2E-BC59-5840-B2FA-EDBA0F6C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A9994-D862-774D-A2F9-105FDA5D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E4F3D-9A23-234E-87D7-A1DBC90B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A78B-DE76-A34D-92BF-B89366AD8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E0206D-2076-D545-8800-36F4378E8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57E4D-3605-E143-996C-B42E797B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80A03-E5AF-7045-96FD-F41A9BF7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E542D-2FE1-A147-8693-EAB624248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F8256-A1F6-2A46-909F-88471E01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0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CF989-2C2A-404E-BF05-B795466E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C890A-8060-A64B-88A8-372F9217C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884DC-FF7E-4042-8A4A-AC2FA4B8F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DDDF8-9361-7B42-9724-5FBDD0F1F38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8A1CB-6191-D34F-B2AF-3F7FAA961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ECA84-88E0-BD4D-8CD7-42779A5F2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EB2D9-370D-F947-A309-E2AAD6AD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8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blog/topics/customers/how-google-and-mayo-clinic-will-transform-the-future-of-healthcare" TargetMode="External"/><Relationship Id="rId5" Type="http://schemas.openxmlformats.org/officeDocument/2006/relationships/hyperlink" Target="https://www.theverge.com/2018/2/26/17053496/apple-google-cloud-platform-icloud-confirmation" TargetMode="External"/><Relationship Id="rId4" Type="http://schemas.openxmlformats.org/officeDocument/2006/relationships/hyperlink" Target="https://www.recode.net/2017/3/1/14661126/snap-snapchat-ipo-spending-2-billion-google-cloud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django-storages.readthedocs.io/en/latest/backends/gcloud.html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loudplatform.googleblog.com/2016/09/bringing-Pokemon-GO-to-life-on-Google-Cloud.html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loud.google.com/product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gist.github.com/ndarville/34529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ypes-of-cloud-comput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claraj/hello_django_gc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nsole.cloud.google.com/projectcreat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billi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google.com/bill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gunicorn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nsole.cloud.google.com/log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sdk/docs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neapolis-edu/weather_bot" TargetMode="External"/><Relationship Id="rId2" Type="http://schemas.openxmlformats.org/officeDocument/2006/relationships/hyperlink" Target="https://github.com/minneapolis-edu/iss_slack_bo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appengine/docs/flexible/python/" TargetMode="External"/><Relationship Id="rId4" Type="http://schemas.openxmlformats.org/officeDocument/2006/relationships/hyperlink" Target="https://cloud.google.com/appengine/docs/standard/python3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onsole.cloud.google.com/cloud-resource-manage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lors/colors_names.as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wishlist_with_upload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onsole.cloud.google.com/projectcreat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overview/what-is-a-virtual-machin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ql/docs/postgres/quickstart-proxy-te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about/datacenters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ZmGGAbHqa0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deliarisk.com/secure-cloud-computing-7-ways-id-hack-aws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console.cloud.google.com/logs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storage/docs/quickstart-gsuti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6612-3AB9-BB43-90A5-FA248ABBF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Cloud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F351F-987E-5344-91AD-05B68D56E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Application Deployment</a:t>
            </a:r>
          </a:p>
        </p:txBody>
      </p:sp>
    </p:spTree>
    <p:extLst>
      <p:ext uri="{BB962C8B-B14F-4D97-AF65-F5344CB8AC3E}">
        <p14:creationId xmlns:p14="http://schemas.microsoft.com/office/powerpoint/2010/main" val="1616924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5C94-2F2B-634D-9163-09089D81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GCP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2D622-C612-DB45-B96C-96289C7D0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1500" cy="4351338"/>
          </a:xfrm>
        </p:spPr>
        <p:txBody>
          <a:bodyPr/>
          <a:lstStyle/>
          <a:p>
            <a:r>
              <a:rPr lang="en-US" dirty="0">
                <a:solidFill>
                  <a:srgbClr val="1115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</a:t>
            </a:r>
          </a:p>
          <a:p>
            <a:r>
              <a:rPr lang="en-US" dirty="0">
                <a:solidFill>
                  <a:srgbClr val="1115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Snapchat</a:t>
            </a:r>
          </a:p>
          <a:p>
            <a:r>
              <a:rPr lang="en-US" dirty="0">
                <a:solidFill>
                  <a:srgbClr val="1115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PricewaterhouseCoopers </a:t>
            </a:r>
          </a:p>
          <a:p>
            <a:r>
              <a:rPr lang="en-US" dirty="0">
                <a:solidFill>
                  <a:srgbClr val="1115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 Mills</a:t>
            </a:r>
          </a:p>
          <a:p>
            <a:r>
              <a:rPr lang="en-US" dirty="0">
                <a:solidFill>
                  <a:srgbClr val="1115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Coca Cola</a:t>
            </a:r>
          </a:p>
          <a:p>
            <a:r>
              <a:rPr lang="en-US" dirty="0">
                <a:solidFill>
                  <a:srgbClr val="1115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HTC</a:t>
            </a:r>
          </a:p>
          <a:p>
            <a:r>
              <a:rPr lang="en-US" dirty="0">
                <a:solidFill>
                  <a:srgbClr val="1115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Buy</a:t>
            </a:r>
          </a:p>
          <a:p>
            <a:r>
              <a:rPr lang="en-US" dirty="0">
                <a:solidFill>
                  <a:srgbClr val="1115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Mayo Clinic</a:t>
            </a:r>
          </a:p>
          <a:p>
            <a:endParaRPr lang="en-US" dirty="0">
              <a:solidFill>
                <a:srgbClr val="11151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112AB-D8DD-B743-B13B-1B10D063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161" y="365125"/>
            <a:ext cx="3634720" cy="43316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925CD-B8A9-C64C-BCA6-B429C582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62" y="760038"/>
            <a:ext cx="2814974" cy="3936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658240-CDA9-5A4D-BD62-C7ACC2159CAF}"/>
              </a:ext>
            </a:extLst>
          </p:cNvPr>
          <p:cNvSpPr/>
          <p:nvPr/>
        </p:nvSpPr>
        <p:spPr>
          <a:xfrm>
            <a:off x="8996083" y="5334506"/>
            <a:ext cx="289111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https://www.recode.net/2017/3/1/14661126/snap-snapchat-ipo-spending-2-billion-google-cloud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>
                <a:hlinkClick r:id="rId5"/>
              </a:rPr>
              <a:t>https://www.theverge.com/2018/2/26/17053496/apple-google-cloud-platform-icloud-confirmation</a:t>
            </a:r>
            <a:r>
              <a:rPr lang="en-US" sz="900" dirty="0"/>
              <a:t> </a:t>
            </a:r>
          </a:p>
          <a:p>
            <a:r>
              <a:rPr lang="en-US" sz="900" dirty="0"/>
              <a:t> </a:t>
            </a:r>
          </a:p>
          <a:p>
            <a:r>
              <a:rPr lang="en-US" sz="900" dirty="0">
                <a:hlinkClick r:id="rId6"/>
              </a:rPr>
              <a:t>https://cloud.google.com/blog/topics/customers/how-google-and-mayo-clinic-will-transform-the-future-of-healthcare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E0407-B81D-3141-89F0-FD6CD6936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950" y="4261566"/>
            <a:ext cx="2917889" cy="2463995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21435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338E-70A0-5644-9893-79790659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785"/>
            <a:ext cx="10515600" cy="1325563"/>
          </a:xfrm>
        </p:spPr>
        <p:txBody>
          <a:bodyPr/>
          <a:lstStyle/>
          <a:p>
            <a:r>
              <a:rPr lang="en-US" dirty="0"/>
              <a:t>Static files vs. application resources when deployed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5C3E2B-CF30-FA4C-90EF-7EC1ABEADB85}"/>
              </a:ext>
            </a:extLst>
          </p:cNvPr>
          <p:cNvSpPr/>
          <p:nvPr/>
        </p:nvSpPr>
        <p:spPr>
          <a:xfrm>
            <a:off x="1200937" y="1600200"/>
            <a:ext cx="2662517" cy="49754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6A07A-C958-2B44-BFC4-9FE914F7E8AC}"/>
              </a:ext>
            </a:extLst>
          </p:cNvPr>
          <p:cNvSpPr/>
          <p:nvPr/>
        </p:nvSpPr>
        <p:spPr>
          <a:xfrm>
            <a:off x="6944543" y="1016331"/>
            <a:ext cx="4858871" cy="4696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GCP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2F266-8995-6D4B-9741-F931EDC1012A}"/>
              </a:ext>
            </a:extLst>
          </p:cNvPr>
          <p:cNvSpPr txBox="1"/>
          <p:nvPr/>
        </p:nvSpPr>
        <p:spPr>
          <a:xfrm>
            <a:off x="7829171" y="2527870"/>
            <a:ext cx="1247457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 Engine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2372B-F8D6-5E43-8AB6-44FA3F6488CF}"/>
              </a:ext>
            </a:extLst>
          </p:cNvPr>
          <p:cNvSpPr txBox="1"/>
          <p:nvPr/>
        </p:nvSpPr>
        <p:spPr>
          <a:xfrm>
            <a:off x="8287894" y="3988017"/>
            <a:ext cx="2271648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Bucket: app static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FDAA9-6434-3D46-9B02-155019D3C05B}"/>
              </a:ext>
            </a:extLst>
          </p:cNvPr>
          <p:cNvSpPr txBox="1"/>
          <p:nvPr/>
        </p:nvSpPr>
        <p:spPr>
          <a:xfrm>
            <a:off x="9799847" y="2539904"/>
            <a:ext cx="1138453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Cloud 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6B9F8-5161-344D-B146-F64DE8CEAC0C}"/>
              </a:ext>
            </a:extLst>
          </p:cNvPr>
          <p:cNvSpPr txBox="1"/>
          <p:nvPr/>
        </p:nvSpPr>
        <p:spPr>
          <a:xfrm>
            <a:off x="7878955" y="4810372"/>
            <a:ext cx="3118033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Bucket: user uploads static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684AB-1229-7A45-9D8A-B479D74F6EAE}"/>
              </a:ext>
            </a:extLst>
          </p:cNvPr>
          <p:cNvCxnSpPr>
            <a:endCxn id="8" idx="1"/>
          </p:cNvCxnSpPr>
          <p:nvPr/>
        </p:nvCxnSpPr>
        <p:spPr>
          <a:xfrm>
            <a:off x="9090212" y="2702859"/>
            <a:ext cx="709635" cy="2171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673D86-7BB0-BE44-BC67-B1D51FAE06E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834052" y="2299166"/>
            <a:ext cx="3995119" cy="3591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62E883-B09A-3443-AEF4-C374ADF092F0}"/>
              </a:ext>
            </a:extLst>
          </p:cNvPr>
          <p:cNvCxnSpPr>
            <a:cxnSpLocks/>
          </p:cNvCxnSpPr>
          <p:nvPr/>
        </p:nvCxnSpPr>
        <p:spPr>
          <a:xfrm flipH="1" flipV="1">
            <a:off x="3633490" y="2391619"/>
            <a:ext cx="4167252" cy="38765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EBB531-835A-1141-A217-E65FF5377ED4}"/>
              </a:ext>
            </a:extLst>
          </p:cNvPr>
          <p:cNvSpPr/>
          <p:nvPr/>
        </p:nvSpPr>
        <p:spPr>
          <a:xfrm>
            <a:off x="3902418" y="1834581"/>
            <a:ext cx="3156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happy-zebra-123.appspot.com/place/9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EA37A-D59A-3240-91AB-FC520EFB2B48}"/>
              </a:ext>
            </a:extLst>
          </p:cNvPr>
          <p:cNvSpPr txBox="1"/>
          <p:nvPr/>
        </p:nvSpPr>
        <p:spPr>
          <a:xfrm>
            <a:off x="4424678" y="2601459"/>
            <a:ext cx="2071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Here's the HTML page</a:t>
            </a:r>
          </a:p>
          <a:p>
            <a:r>
              <a:rPr lang="en-US" sz="1400" dirty="0"/>
              <a:t>It's got links to some static resources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EE1237-15D6-4941-8AAD-4FFDD925181B}"/>
              </a:ext>
            </a:extLst>
          </p:cNvPr>
          <p:cNvSpPr txBox="1"/>
          <p:nvPr/>
        </p:nvSpPr>
        <p:spPr>
          <a:xfrm>
            <a:off x="1200937" y="2129889"/>
            <a:ext cx="2633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 me the page for place 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8941B7-4A29-154C-8D87-4CDF5BDE1380}"/>
              </a:ext>
            </a:extLst>
          </p:cNvPr>
          <p:cNvSpPr/>
          <p:nvPr/>
        </p:nvSpPr>
        <p:spPr>
          <a:xfrm>
            <a:off x="46178" y="3273489"/>
            <a:ext cx="914400" cy="914400"/>
          </a:xfrm>
          <a:prstGeom prst="rect">
            <a:avLst/>
          </a:prstGeom>
          <a:solidFill>
            <a:srgbClr val="FE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Sakura CDN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CCBBDB-9406-4249-A732-B9EFB7FDD424}"/>
              </a:ext>
            </a:extLst>
          </p:cNvPr>
          <p:cNvSpPr txBox="1"/>
          <p:nvPr/>
        </p:nvSpPr>
        <p:spPr>
          <a:xfrm>
            <a:off x="1345737" y="3364663"/>
            <a:ext cx="24066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There's a CSS link, must request this </a:t>
            </a:r>
          </a:p>
          <a:p>
            <a:endParaRPr lang="en-US" sz="1600" dirty="0"/>
          </a:p>
          <a:p>
            <a:r>
              <a:rPr lang="en-US" sz="1600" dirty="0"/>
              <a:t>And another CSS link</a:t>
            </a:r>
          </a:p>
          <a:p>
            <a:endParaRPr lang="en-US" sz="1600" dirty="0"/>
          </a:p>
          <a:p>
            <a:r>
              <a:rPr lang="en-US" sz="1600" dirty="0"/>
              <a:t>And a site image link</a:t>
            </a:r>
          </a:p>
          <a:p>
            <a:endParaRPr lang="en-US" sz="1600" dirty="0"/>
          </a:p>
          <a:p>
            <a:r>
              <a:rPr lang="en-US" sz="1600" dirty="0"/>
              <a:t>And a user image link</a:t>
            </a:r>
          </a:p>
          <a:p>
            <a:endParaRPr lang="en-US" sz="1600" dirty="0"/>
          </a:p>
          <a:p>
            <a:r>
              <a:rPr lang="en-US" sz="1600" dirty="0"/>
              <a:t>And a JavaScript link</a:t>
            </a:r>
          </a:p>
          <a:p>
            <a:r>
              <a:rPr lang="en-US" sz="1600" dirty="0"/>
              <a:t>....</a:t>
            </a:r>
          </a:p>
        </p:txBody>
      </p: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4B30C6DD-68C6-A940-9ECB-FCBFF9A4C8F3}"/>
              </a:ext>
            </a:extLst>
          </p:cNvPr>
          <p:cNvSpPr/>
          <p:nvPr/>
        </p:nvSpPr>
        <p:spPr>
          <a:xfrm>
            <a:off x="7543801" y="1498939"/>
            <a:ext cx="2702858" cy="89465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 need to talk to the database to get the data to make this page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74972-3121-1A4D-B055-D902E20A88BD}"/>
              </a:ext>
            </a:extLst>
          </p:cNvPr>
          <p:cNvCxnSpPr>
            <a:cxnSpLocks/>
          </p:cNvCxnSpPr>
          <p:nvPr/>
        </p:nvCxnSpPr>
        <p:spPr>
          <a:xfrm>
            <a:off x="1012506" y="3535104"/>
            <a:ext cx="38515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1BE8B6-C140-094F-AEB7-64C09FBE55F8}"/>
              </a:ext>
            </a:extLst>
          </p:cNvPr>
          <p:cNvCxnSpPr>
            <a:cxnSpLocks/>
          </p:cNvCxnSpPr>
          <p:nvPr/>
        </p:nvCxnSpPr>
        <p:spPr>
          <a:xfrm flipV="1">
            <a:off x="3267635" y="4195600"/>
            <a:ext cx="5019296" cy="5709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95FBF9-C06F-0E4E-9955-4A9AD459BB88}"/>
              </a:ext>
            </a:extLst>
          </p:cNvPr>
          <p:cNvCxnSpPr>
            <a:cxnSpLocks/>
          </p:cNvCxnSpPr>
          <p:nvPr/>
        </p:nvCxnSpPr>
        <p:spPr>
          <a:xfrm flipV="1">
            <a:off x="3267635" y="4213192"/>
            <a:ext cx="5019296" cy="149980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017097C-FB61-604F-A58F-DA5DA35B919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267635" y="4995038"/>
            <a:ext cx="4611320" cy="239678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DAE7B34-BDC0-B741-BDAB-D734BDCE1E0E}"/>
              </a:ext>
            </a:extLst>
          </p:cNvPr>
          <p:cNvCxnSpPr>
            <a:cxnSpLocks/>
          </p:cNvCxnSpPr>
          <p:nvPr/>
        </p:nvCxnSpPr>
        <p:spPr>
          <a:xfrm flipH="1">
            <a:off x="2110235" y="2501888"/>
            <a:ext cx="1" cy="82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E6F9629-1566-EE48-97C5-05EE0F520D63}"/>
              </a:ext>
            </a:extLst>
          </p:cNvPr>
          <p:cNvSpPr txBox="1"/>
          <p:nvPr/>
        </p:nvSpPr>
        <p:spPr>
          <a:xfrm>
            <a:off x="2253149" y="2650853"/>
            <a:ext cx="138034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Now to display the page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D979AD-74BD-1444-A1C5-3071EE772AE2}"/>
              </a:ext>
            </a:extLst>
          </p:cNvPr>
          <p:cNvCxnSpPr>
            <a:cxnSpLocks/>
          </p:cNvCxnSpPr>
          <p:nvPr/>
        </p:nvCxnSpPr>
        <p:spPr>
          <a:xfrm flipV="1">
            <a:off x="3267635" y="4229672"/>
            <a:ext cx="5019296" cy="525688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797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0E6998-FFEE-9C4F-B5F9-EC6B2345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44" y="0"/>
            <a:ext cx="10367547" cy="685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58963F-40E0-1748-8C60-86EC709F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246" y="1162844"/>
            <a:ext cx="5120419" cy="1721034"/>
          </a:xfrm>
          <a:solidFill>
            <a:schemeClr val="bg1"/>
          </a:solidFill>
          <a:ln>
            <a:solidFill>
              <a:srgbClr val="002060"/>
            </a:solidFill>
          </a:ln>
        </p:spPr>
        <p:txBody>
          <a:bodyPr>
            <a:normAutofit fontScale="90000"/>
          </a:bodyPr>
          <a:lstStyle/>
          <a:p>
            <a:r>
              <a:rPr lang="en-US" sz="3600" dirty="0"/>
              <a:t>HTML will look like then when deployed.</a:t>
            </a:r>
            <a:br>
              <a:rPr lang="en-US" sz="3600" dirty="0"/>
            </a:br>
            <a:r>
              <a:rPr lang="en-US" sz="3600" dirty="0"/>
              <a:t>Spot the links to buckets, Sakura CDN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124279-D136-3847-92D9-A6B596B665CB}"/>
              </a:ext>
            </a:extLst>
          </p:cNvPr>
          <p:cNvCxnSpPr/>
          <p:nvPr/>
        </p:nvCxnSpPr>
        <p:spPr>
          <a:xfrm flipH="1">
            <a:off x="8821271" y="3641303"/>
            <a:ext cx="322729" cy="149972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ECDE3E-4E21-D84C-AB04-1E6E82784A3A}"/>
              </a:ext>
            </a:extLst>
          </p:cNvPr>
          <p:cNvCxnSpPr/>
          <p:nvPr/>
        </p:nvCxnSpPr>
        <p:spPr>
          <a:xfrm flipH="1">
            <a:off x="4912659" y="2323773"/>
            <a:ext cx="322729" cy="149972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A5FD89-1ADD-784E-8C8E-2280971B1AE4}"/>
              </a:ext>
            </a:extLst>
          </p:cNvPr>
          <p:cNvCxnSpPr/>
          <p:nvPr/>
        </p:nvCxnSpPr>
        <p:spPr>
          <a:xfrm flipH="1">
            <a:off x="7045827" y="5409219"/>
            <a:ext cx="322729" cy="149972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54CAF2-3EBD-CA41-98EF-82A6CB877BDA}"/>
              </a:ext>
            </a:extLst>
          </p:cNvPr>
          <p:cNvCxnSpPr/>
          <p:nvPr/>
        </p:nvCxnSpPr>
        <p:spPr>
          <a:xfrm flipH="1">
            <a:off x="5235388" y="65181"/>
            <a:ext cx="322729" cy="149972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8588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338E-70A0-5644-9893-79790659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Difference between serving static files and application responses (HTML pages)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7269E-6B9E-F440-8769-E1CAD468D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Browser requests page from App Engine</a:t>
            </a:r>
          </a:p>
          <a:p>
            <a:r>
              <a:rPr lang="en-US" dirty="0"/>
              <a:t>App Engine talks to Cloud DB, generates response - typically HTML page with links to any static resources</a:t>
            </a:r>
          </a:p>
          <a:p>
            <a:r>
              <a:rPr lang="en-US" dirty="0"/>
              <a:t>The static resource </a:t>
            </a:r>
            <a:r>
              <a:rPr lang="en-US" dirty="0" err="1"/>
              <a:t>href</a:t>
            </a:r>
            <a:r>
              <a:rPr lang="en-US" dirty="0"/>
              <a:t> and </a:t>
            </a:r>
            <a:r>
              <a:rPr lang="en-US" dirty="0" err="1"/>
              <a:t>src</a:t>
            </a:r>
            <a:r>
              <a:rPr lang="en-US" dirty="0"/>
              <a:t> links point to the storage buckets (in Sakura's case, the Sakura CDN)</a:t>
            </a:r>
          </a:p>
          <a:p>
            <a:r>
              <a:rPr lang="en-US" dirty="0"/>
              <a:t>When browser receives HTML response page, it reads the HTML and starts displaying the page in the user's browser</a:t>
            </a:r>
          </a:p>
          <a:p>
            <a:pPr lvl="1"/>
            <a:r>
              <a:rPr lang="en-US" dirty="0"/>
              <a:t>As the browser finds links to static resources, it makes another request for each static resources </a:t>
            </a:r>
          </a:p>
          <a:p>
            <a:r>
              <a:rPr lang="en-US" dirty="0"/>
              <a:t>These links point to the a bucket, so requests form images. CSS etc. are sent to the bucket (and for this app, Sakura) </a:t>
            </a:r>
          </a:p>
          <a:p>
            <a:r>
              <a:rPr lang="en-US" dirty="0"/>
              <a:t>The client can then display the complete page</a:t>
            </a:r>
          </a:p>
          <a:p>
            <a:endParaRPr lang="en-US" dirty="0"/>
          </a:p>
          <a:p>
            <a:r>
              <a:rPr lang="en-US" b="1" dirty="0"/>
              <a:t>App Engine app only provides the appropriate link, it doesn't serve the resource</a:t>
            </a:r>
          </a:p>
        </p:txBody>
      </p:sp>
    </p:spTree>
    <p:extLst>
      <p:ext uri="{BB962C8B-B14F-4D97-AF65-F5344CB8AC3E}">
        <p14:creationId xmlns:p14="http://schemas.microsoft.com/office/powerpoint/2010/main" val="23028703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C082-74F0-CC4F-A331-3C31D897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two libraries to manage media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10386-3260-3841-A8A2-957410BEF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84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http://django-storages.readthedocs.io/en/latest/backends/gcloud.html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connect Django to the GCP bucket</a:t>
            </a:r>
          </a:p>
          <a:p>
            <a:r>
              <a:rPr lang="en-US" dirty="0"/>
              <a:t>Install with </a:t>
            </a:r>
          </a:p>
          <a:p>
            <a:endParaRPr lang="en-US" dirty="0"/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pip install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django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-storages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pip install google-cloud-storage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/>
              <a:t>Add to </a:t>
            </a:r>
            <a:r>
              <a:rPr lang="en-US" b="1" dirty="0" err="1"/>
              <a:t>requirements.txt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15320-0268-0140-9F73-3300A45E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993" y="3163094"/>
            <a:ext cx="3470737" cy="22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238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0C4FB-1AFA-0A42-88F3-1A812A6E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364592"/>
            <a:ext cx="9913185" cy="5493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DA09C-3442-024A-84A4-699976C54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6" y="274332"/>
            <a:ext cx="10515600" cy="1325563"/>
          </a:xfrm>
        </p:spPr>
        <p:txBody>
          <a:bodyPr/>
          <a:lstStyle/>
          <a:p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r>
              <a:rPr lang="en-US" dirty="0"/>
              <a:t>: use buckets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C994B-9E29-B34F-BA4C-8CAA0F4E6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665" y="1842918"/>
            <a:ext cx="4108560" cy="2493108"/>
          </a:xfrm>
          <a:solidFill>
            <a:schemeClr val="bg1"/>
          </a:solidFill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Add last three lines</a:t>
            </a:r>
          </a:p>
          <a:p>
            <a:r>
              <a:rPr lang="en-US" dirty="0"/>
              <a:t>Use your own bucket names</a:t>
            </a:r>
          </a:p>
          <a:p>
            <a:r>
              <a:rPr lang="en-US" dirty="0"/>
              <a:t>Replace my names with your bucket names</a:t>
            </a:r>
          </a:p>
        </p:txBody>
      </p:sp>
    </p:spTree>
    <p:extLst>
      <p:ext uri="{BB962C8B-B14F-4D97-AF65-F5344CB8AC3E}">
        <p14:creationId xmlns:p14="http://schemas.microsoft.com/office/powerpoint/2010/main" val="24354226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DDF9-3796-A44E-B589-B01D52EB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read permissions for media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DF5B5-780C-F745-B400-A3027D797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73361" cy="4351338"/>
          </a:xfrm>
        </p:spPr>
        <p:txBody>
          <a:bodyPr/>
          <a:lstStyle/>
          <a:p>
            <a:r>
              <a:rPr lang="en-US" dirty="0"/>
              <a:t>In the user images bucket, click in Permissions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438330-3A3A-DD4B-AA3E-6A56F277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404" y="1825625"/>
            <a:ext cx="7450095" cy="397975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3646389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DDF9-3796-A44E-B589-B01D52EB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read permissions on static and media 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2F3A-7F56-E744-8D1A-0356D29FEB7E}"/>
              </a:ext>
            </a:extLst>
          </p:cNvPr>
          <p:cNvSpPr txBox="1"/>
          <p:nvPr/>
        </p:nvSpPr>
        <p:spPr>
          <a:xfrm>
            <a:off x="589936" y="1794873"/>
            <a:ext cx="52627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Edit bucket permissions</a:t>
            </a:r>
          </a:p>
          <a:p>
            <a:endParaRPr lang="en-US" sz="3200" dirty="0"/>
          </a:p>
          <a:p>
            <a:r>
              <a:rPr lang="en-US" sz="3200" dirty="0"/>
              <a:t>Click Add Members</a:t>
            </a:r>
          </a:p>
          <a:p>
            <a:endParaRPr lang="en-US" sz="3200" dirty="0"/>
          </a:p>
          <a:p>
            <a:r>
              <a:rPr lang="en-US" sz="3200" dirty="0"/>
              <a:t>New members: </a:t>
            </a:r>
            <a:r>
              <a:rPr lang="en-US" sz="3200" b="1" dirty="0" err="1"/>
              <a:t>allUsers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dirty="0"/>
              <a:t>Role = Storage Object Viewer</a:t>
            </a:r>
          </a:p>
          <a:p>
            <a:endParaRPr lang="en-US" sz="3200" dirty="0"/>
          </a:p>
          <a:p>
            <a:r>
              <a:rPr lang="en-US" sz="3200" dirty="0"/>
              <a:t>Save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C5919-449C-4B4B-9E47-83D1C6D2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853" y="1861209"/>
            <a:ext cx="5379765" cy="439164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982122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88D7-D18A-DE4A-BF6C-73D6A3C0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81E7-1673-E246-B9C8-9945DC7B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new requirements and settings with </a:t>
            </a:r>
          </a:p>
          <a:p>
            <a:endParaRPr lang="en-US" dirty="0"/>
          </a:p>
          <a:p>
            <a:r>
              <a:rPr lang="en-US" b="1" dirty="0" err="1"/>
              <a:t>gcloud</a:t>
            </a:r>
            <a:r>
              <a:rPr lang="en-US" b="1" dirty="0"/>
              <a:t> app deploy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087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BD35-38C9-1749-9359-767841C7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credentials file for user-place-images bucket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70B5-AF16-8648-AB5B-F68C2033A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08639" cy="4351338"/>
          </a:xfrm>
        </p:spPr>
        <p:txBody>
          <a:bodyPr/>
          <a:lstStyle/>
          <a:p>
            <a:r>
              <a:rPr lang="en-US" dirty="0"/>
              <a:t>Select APIs and Services &gt; Credentials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9A2BA-346E-9D4F-BE39-D2E9FD51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90" y="1770856"/>
            <a:ext cx="4004874" cy="446087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3007771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4990-512B-234A-9919-23CA189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BA41-8C0C-1349-AE81-79CF3FA68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2729" cy="4351338"/>
          </a:xfrm>
        </p:spPr>
        <p:txBody>
          <a:bodyPr/>
          <a:lstStyle/>
          <a:p>
            <a:r>
              <a:rPr lang="en-US" dirty="0"/>
              <a:t>  Select Service account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F23F4-4CAB-624D-82A8-189CF5B7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1236663"/>
            <a:ext cx="5537200" cy="49403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5347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FC83-F77A-7849-A708-8CCF9E9F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Pokémon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08FA-1BAF-C044-9F0A-0DB10C04C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24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https://cloudplatform.googleblog.com/2016/09/bringing-Pokemon-GO-to-life-on-Google-Cloud.html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B93EF-0AD9-2040-ADF4-DE8EC08F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81" y="0"/>
            <a:ext cx="601701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82173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D83F-846E-3049-A977-A9983BC3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App Engine service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33C49-7DEF-AD4A-8F8F-E389EE547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75503" cy="4351338"/>
          </a:xfrm>
        </p:spPr>
        <p:txBody>
          <a:bodyPr/>
          <a:lstStyle/>
          <a:p>
            <a:r>
              <a:rPr lang="en-US" dirty="0"/>
              <a:t>Select JSON for the key type</a:t>
            </a:r>
          </a:p>
          <a:p>
            <a:endParaRPr lang="en-US" dirty="0"/>
          </a:p>
          <a:p>
            <a:r>
              <a:rPr lang="en-US" dirty="0"/>
              <a:t>Click Create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3B847-E995-0046-A316-44CB2C1C6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31" y="1987550"/>
            <a:ext cx="7825159" cy="418941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0072674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2247-B536-134A-BDF4-EC96C4A9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json</a:t>
            </a:r>
            <a:r>
              <a:rPr lang="en-US" dirty="0"/>
              <a:t> file to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BE3D-BC98-694A-A019-DDD18D9E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in the root directory of your project</a:t>
            </a:r>
          </a:p>
          <a:p>
            <a:r>
              <a:rPr lang="en-US" b="1" dirty="0"/>
              <a:t>Add the credential filename to .</a:t>
            </a:r>
            <a:r>
              <a:rPr lang="en-US" b="1" dirty="0" err="1"/>
              <a:t>gitignore</a:t>
            </a:r>
            <a:r>
              <a:rPr lang="en-US" b="1" dirty="0"/>
              <a:t> - do not upload to GitHub!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28895-5F3E-674E-8171-6D711D45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81" y="3044206"/>
            <a:ext cx="2216058" cy="3430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EE6D0-75F4-3B40-BCCF-546D2C65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20" y="3590208"/>
            <a:ext cx="4825194" cy="28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6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7584-46DC-0640-B199-C65850F9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2D48-003A-A941-919C-681E4416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credentials, add to </a:t>
            </a:r>
            <a:r>
              <a:rPr lang="en-US" dirty="0" err="1"/>
              <a:t>settings.py</a:t>
            </a:r>
            <a:endParaRPr lang="en-US" dirty="0"/>
          </a:p>
          <a:p>
            <a:r>
              <a:rPr lang="en-US" dirty="0"/>
              <a:t>Use your own file name </a:t>
            </a:r>
          </a:p>
          <a:p>
            <a:endParaRPr lang="en-US" dirty="0"/>
          </a:p>
          <a:p>
            <a:r>
              <a:rPr lang="en-US" dirty="0"/>
              <a:t>Redeploy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2DFCA-4635-284F-861B-C3463D2A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" y="4383823"/>
            <a:ext cx="12221650" cy="9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247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FE9C-0BD3-5743-A809-D2ADA00EF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12"/>
            <a:ext cx="10515600" cy="1325563"/>
          </a:xfrm>
        </p:spPr>
        <p:txBody>
          <a:bodyPr/>
          <a:lstStyle/>
          <a:p>
            <a:r>
              <a:rPr lang="en-US" dirty="0"/>
              <a:t>Verify working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5FB94-5269-4643-A561-44F446D6F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7" y="1264016"/>
            <a:ext cx="6825880" cy="4351338"/>
          </a:xfrm>
        </p:spPr>
        <p:txBody>
          <a:bodyPr/>
          <a:lstStyle/>
          <a:p>
            <a:r>
              <a:rPr lang="en-US" dirty="0"/>
              <a:t>App should connect to the GCP database via the </a:t>
            </a:r>
            <a:r>
              <a:rPr lang="en-US" dirty="0" err="1"/>
              <a:t>sql_cloud_proxy</a:t>
            </a:r>
            <a:endParaRPr lang="en-US" dirty="0"/>
          </a:p>
          <a:p>
            <a:r>
              <a:rPr lang="en-US" dirty="0"/>
              <a:t>Upload a test image for an example place</a:t>
            </a:r>
          </a:p>
          <a:p>
            <a:r>
              <a:rPr lang="en-US" dirty="0"/>
              <a:t>User images should be uploaded to, and served from, the </a:t>
            </a:r>
            <a:r>
              <a:rPr lang="en-US" i="1" dirty="0"/>
              <a:t>user-place-images</a:t>
            </a:r>
            <a:r>
              <a:rPr lang="en-US" dirty="0"/>
              <a:t> bucket</a:t>
            </a:r>
          </a:p>
          <a:p>
            <a:r>
              <a:rPr lang="en-US" dirty="0"/>
              <a:t>Static files served from </a:t>
            </a:r>
            <a:r>
              <a:rPr lang="en-US" i="1" dirty="0"/>
              <a:t>the your-app-name-12345.appspot.com </a:t>
            </a:r>
            <a:r>
              <a:rPr lang="en-US" dirty="0"/>
              <a:t>bucket</a:t>
            </a:r>
          </a:p>
          <a:p>
            <a:r>
              <a:rPr lang="en-US" dirty="0"/>
              <a:t>Verify by looking at the HTML page source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E8911-9AC8-5544-926D-2BA79581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6" y="4548554"/>
            <a:ext cx="10058400" cy="2133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9CFB9-552C-D042-8F7B-B680302CF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080" y="207412"/>
            <a:ext cx="3889012" cy="6297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5885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A09C-3442-024A-84A4-699976C54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r>
              <a:rPr lang="en-US" dirty="0"/>
              <a:t>: for local and deployed environments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C994B-9E29-B34F-BA4C-8CAA0F4E6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1825625"/>
            <a:ext cx="2778370" cy="4351338"/>
          </a:xfrm>
        </p:spPr>
        <p:txBody>
          <a:bodyPr/>
          <a:lstStyle/>
          <a:p>
            <a:r>
              <a:rPr lang="en-US" dirty="0"/>
              <a:t>Again, watch the environment variable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0FD5D-4EA8-2A47-AD93-F7F5AC2B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46" y="1758156"/>
            <a:ext cx="7895981" cy="480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93118-2C4B-5E47-8F92-02ABD867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E474B-2185-BC4D-BD14-8C08BB8E6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app deploy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Deployed app should be working </a:t>
            </a:r>
          </a:p>
        </p:txBody>
      </p:sp>
    </p:spTree>
    <p:extLst>
      <p:ext uri="{BB962C8B-B14F-4D97-AF65-F5344CB8AC3E}">
        <p14:creationId xmlns:p14="http://schemas.microsoft.com/office/powerpoint/2010/main" val="289187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F61F-AE95-3944-97A5-6426C38E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Deployed version: ensure everything is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88A36-B14B-EE4C-ABA1-374FF11E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4376" cy="4351338"/>
          </a:xfrm>
        </p:spPr>
        <p:txBody>
          <a:bodyPr>
            <a:normAutofit/>
          </a:bodyPr>
          <a:lstStyle/>
          <a:p>
            <a:r>
              <a:rPr lang="en-US" dirty="0"/>
              <a:t>Static files CSS and JS</a:t>
            </a:r>
          </a:p>
          <a:p>
            <a:pPr lvl="1"/>
            <a:r>
              <a:rPr lang="en-US" dirty="0"/>
              <a:t>background color of header should be present</a:t>
            </a:r>
          </a:p>
          <a:p>
            <a:r>
              <a:rPr lang="en-US" dirty="0"/>
              <a:t>Add, you should be able to add/create/delete/view with places in DB</a:t>
            </a:r>
          </a:p>
          <a:p>
            <a:r>
              <a:rPr lang="en-US" dirty="0"/>
              <a:t>Should be able to upload images</a:t>
            </a:r>
          </a:p>
          <a:p>
            <a:r>
              <a:rPr lang="en-US" dirty="0"/>
              <a:t>Images saved in bucket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C5FD9-5C2F-2441-8B23-CF446FAB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423976" cy="4368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58475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96E9-DB30-EF4D-961D-B16B1011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DEBUG in </a:t>
            </a: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D8AF9-D367-594F-B748-462212688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you go to a page that doesn't exist?</a:t>
            </a:r>
          </a:p>
          <a:p>
            <a:r>
              <a:rPr lang="en-US" dirty="0"/>
              <a:t>Development version (DEBUG=True in </a:t>
            </a:r>
            <a:r>
              <a:rPr lang="en-US" dirty="0" err="1"/>
              <a:t>settings.py</a:t>
            </a:r>
            <a:r>
              <a:rPr lang="en-US" dirty="0"/>
              <a:t>) shows a stack trace in the event of an error </a:t>
            </a:r>
          </a:p>
          <a:p>
            <a:r>
              <a:rPr lang="en-US" dirty="0"/>
              <a:t>Production version should not do this - instead, show a generic 404 or 'Sorry something went wrong' page. </a:t>
            </a:r>
          </a:p>
          <a:p>
            <a:r>
              <a:rPr lang="en-US" dirty="0"/>
              <a:t>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2CF9F-EA44-8B46-A76D-09DF6C80A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36" y="3943883"/>
            <a:ext cx="4864510" cy="29141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57882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616F-A887-E345-9A8C-1D26C76B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</a:t>
            </a:r>
            <a:r>
              <a:rPr lang="en-US" dirty="0" err="1"/>
              <a:t>settings.py</a:t>
            </a:r>
            <a:r>
              <a:rPr lang="en-US" dirty="0"/>
              <a:t> - once everything is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524A-C607-9744-B065-2E7D5E99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running on GAE, set debug = False</a:t>
            </a:r>
          </a:p>
          <a:p>
            <a:r>
              <a:rPr lang="en-US" dirty="0"/>
              <a:t>If local, debug =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337D8B-A2BB-204D-A1D5-275EF66E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52" y="2861187"/>
            <a:ext cx="9396682" cy="359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9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96E9-DB30-EF4D-961D-B16B1011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= False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D8AF9-D367-594F-B748-462212688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Redeploy  </a:t>
            </a:r>
            <a:r>
              <a:rPr lang="en-US" b="1" dirty="0" err="1"/>
              <a:t>gcloud</a:t>
            </a:r>
            <a:r>
              <a:rPr lang="en-US" b="1" dirty="0"/>
              <a:t> app deploy</a:t>
            </a:r>
          </a:p>
          <a:p>
            <a:r>
              <a:rPr lang="en-US" dirty="0"/>
              <a:t>Go to a page that doesn't exist</a:t>
            </a:r>
          </a:p>
          <a:p>
            <a:r>
              <a:rPr lang="en-US" dirty="0"/>
              <a:t>Verify generic Not Found page</a:t>
            </a:r>
          </a:p>
          <a:p>
            <a:r>
              <a:rPr lang="en-US" dirty="0"/>
              <a:t>If DEBUG=False, your app will show a Not Found page instead of the stack trace/error message page</a:t>
            </a:r>
          </a:p>
          <a:p>
            <a:r>
              <a:rPr lang="en-US" dirty="0"/>
              <a:t>Locally, will still see the stack trace/detailed error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50FB3-7F85-324F-8179-DEE4E061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75" y="4988642"/>
            <a:ext cx="5232400" cy="16002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57808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10F8-9BB3-E543-9F10-CFC814C3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38600" cy="1325563"/>
          </a:xfrm>
        </p:spPr>
        <p:txBody>
          <a:bodyPr/>
          <a:lstStyle/>
          <a:p>
            <a:r>
              <a:rPr lang="en-US" dirty="0"/>
              <a:t>Lots of cloud services....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148F6-ECE3-CA47-AFAA-C7E631C0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9" y="1825625"/>
            <a:ext cx="537882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https://cloud.google.com/products/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We are going to use</a:t>
            </a:r>
          </a:p>
          <a:p>
            <a:r>
              <a:rPr lang="en-US" b="1" dirty="0"/>
              <a:t>App Engine</a:t>
            </a:r>
            <a:r>
              <a:rPr lang="en-US" dirty="0"/>
              <a:t>: PaaS web application server host</a:t>
            </a:r>
          </a:p>
          <a:p>
            <a:r>
              <a:rPr lang="en-US" b="1" dirty="0"/>
              <a:t>Cloud SQL</a:t>
            </a:r>
            <a:r>
              <a:rPr lang="en-US" dirty="0"/>
              <a:t>, PostgreSQL database</a:t>
            </a:r>
          </a:p>
          <a:p>
            <a:r>
              <a:rPr lang="en-US" b="1" dirty="0"/>
              <a:t>Cloud Storage</a:t>
            </a:r>
            <a:r>
              <a:rPr lang="en-US" dirty="0"/>
              <a:t>, storing static files and media in buckets</a:t>
            </a:r>
          </a:p>
          <a:p>
            <a:r>
              <a:rPr lang="en-US" b="1" dirty="0"/>
              <a:t>Logging</a:t>
            </a:r>
          </a:p>
          <a:p>
            <a:r>
              <a:rPr lang="en-US" b="1" dirty="0"/>
              <a:t>Billing </a:t>
            </a:r>
            <a:r>
              <a:rPr lang="en-US" dirty="0"/>
              <a:t>- pay attention to this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2045B-C777-F94C-8B40-302D2FB4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723" y="0"/>
            <a:ext cx="62165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0F430-FE06-B544-BBAF-392BEEB2BF5B}"/>
              </a:ext>
            </a:extLst>
          </p:cNvPr>
          <p:cNvSpPr txBox="1"/>
          <p:nvPr/>
        </p:nvSpPr>
        <p:spPr>
          <a:xfrm>
            <a:off x="7974106" y="6320118"/>
            <a:ext cx="211474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And several more.....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BA737-010C-534C-BED9-BE5C48C7FBCB}"/>
              </a:ext>
            </a:extLst>
          </p:cNvPr>
          <p:cNvSpPr txBox="1"/>
          <p:nvPr/>
        </p:nvSpPr>
        <p:spPr>
          <a:xfrm>
            <a:off x="130919" y="6304236"/>
            <a:ext cx="56518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No-one used their own credit card on their account, right?</a:t>
            </a:r>
          </a:p>
        </p:txBody>
      </p:sp>
    </p:spTree>
    <p:extLst>
      <p:ext uri="{BB962C8B-B14F-4D97-AF65-F5344CB8AC3E}">
        <p14:creationId xmlns:p14="http://schemas.microsoft.com/office/powerpoint/2010/main" val="14715792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616F-A887-E345-9A8C-1D26C76B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- final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524A-C607-9744-B065-2E7D5E991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/>
          </a:bodyPr>
          <a:lstStyle/>
          <a:p>
            <a:r>
              <a:rPr lang="en-US" dirty="0"/>
              <a:t>Suggested: replace secret key with a new, random key</a:t>
            </a:r>
          </a:p>
          <a:p>
            <a:r>
              <a:rPr lang="en-US" dirty="0"/>
              <a:t>Generate a new key and redeploy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Script from </a:t>
            </a:r>
            <a:r>
              <a:rPr lang="en-US" dirty="0">
                <a:hlinkClick r:id="rId2"/>
              </a:rPr>
              <a:t>https://gist.github.com/ndarville/3452907</a:t>
            </a: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7B5C5-0E6A-284C-96AD-ADDA7703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9" y="2898524"/>
            <a:ext cx="11391822" cy="580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12B62-A6C5-9F44-B537-813C73050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56" y="4406900"/>
            <a:ext cx="64135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136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F6CB-BF03-B74D-9FBF-706CA17E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413ED-D098-334D-A497-C65B19B9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runs when deployed</a:t>
            </a:r>
          </a:p>
          <a:p>
            <a:r>
              <a:rPr lang="en-US" dirty="0"/>
              <a:t>Generic 404 page</a:t>
            </a:r>
          </a:p>
          <a:p>
            <a:r>
              <a:rPr lang="en-US" dirty="0"/>
              <a:t>User can upload images</a:t>
            </a:r>
          </a:p>
          <a:p>
            <a:r>
              <a:rPr lang="en-US" dirty="0"/>
              <a:t>User images stored in user-place-images bucket</a:t>
            </a:r>
          </a:p>
          <a:p>
            <a:r>
              <a:rPr lang="en-US" dirty="0"/>
              <a:t>Static files served from your-app-name-1234.appspot.com</a:t>
            </a:r>
          </a:p>
        </p:txBody>
      </p:sp>
    </p:spTree>
    <p:extLst>
      <p:ext uri="{BB962C8B-B14F-4D97-AF65-F5344CB8AC3E}">
        <p14:creationId xmlns:p14="http://schemas.microsoft.com/office/powerpoint/2010/main" val="31322601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36F1-5C3E-9942-8721-7FE99063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Up, Lab, and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6014-F609-7E48-9056-5C650A0A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9723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**** Please show me your app running for credit for this lab ****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may delete this project to avoid being billed - once I've verified your app is working, you may delete it from GAE</a:t>
            </a:r>
          </a:p>
          <a:p>
            <a:endParaRPr lang="en-US" dirty="0"/>
          </a:p>
          <a:p>
            <a:r>
              <a:rPr lang="en-US" dirty="0"/>
              <a:t>Lab/shared computers: run</a:t>
            </a:r>
            <a:r>
              <a:rPr lang="en-US" b="1" dirty="0"/>
              <a:t> 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auth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revoke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/>
              <a:t>to log out of your Google account at the end of your session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681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36F1-5C3E-9942-8721-7FE99063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6014-F609-7E48-9056-5C650A0A0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9723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Should you put </a:t>
            </a:r>
            <a:r>
              <a:rPr lang="en-US" b="1" dirty="0" err="1"/>
              <a:t>app.yaml</a:t>
            </a:r>
            <a:r>
              <a:rPr lang="en-US" b="1" dirty="0"/>
              <a:t> on GitHub?</a:t>
            </a:r>
          </a:p>
          <a:p>
            <a:pPr marL="0" indent="0">
              <a:buNone/>
            </a:pPr>
            <a:r>
              <a:rPr lang="en-US" dirty="0"/>
              <a:t>Should you put your credentials .</a:t>
            </a:r>
            <a:r>
              <a:rPr lang="en-US" dirty="0" err="1"/>
              <a:t>json</a:t>
            </a:r>
            <a:r>
              <a:rPr lang="en-US" dirty="0"/>
              <a:t> file on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Verify that you are ignoring both with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don't need to turn in your code for this lab - </a:t>
            </a:r>
            <a:r>
              <a:rPr lang="en-US" b="1" dirty="0"/>
              <a:t>remember to demo your app running for 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705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3B02-7D11-4340-B3C3-57ED92BC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7281D-CD1D-B543-8C44-042655BB2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02" y="1906316"/>
            <a:ext cx="4525108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WATCH YOUR BILLING ACCOUNT</a:t>
            </a:r>
          </a:p>
          <a:p>
            <a:r>
              <a:rPr lang="en-US" dirty="0"/>
              <a:t>Use the reports to you can see what you are using, and what it is costing</a:t>
            </a:r>
          </a:p>
          <a:p>
            <a:r>
              <a:rPr lang="en-US" dirty="0"/>
              <a:t>Shut down/disable services you don't need</a:t>
            </a:r>
          </a:p>
          <a:p>
            <a:r>
              <a:rPr lang="en-US" dirty="0"/>
              <a:t>Remember a database or a bucket can still incur charges for existing, even if it is disabled or empty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26F8A-9BD0-6B46-A63E-EFF9DC95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32" y="2272440"/>
            <a:ext cx="6093679" cy="3354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0B833D-7FC2-A341-97AA-C7D2EA6DA083}"/>
              </a:ext>
            </a:extLst>
          </p:cNvPr>
          <p:cNvCxnSpPr/>
          <p:nvPr/>
        </p:nvCxnSpPr>
        <p:spPr>
          <a:xfrm>
            <a:off x="5363308" y="2356338"/>
            <a:ext cx="562707" cy="931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F90234-2CC8-CC46-AF65-E1866FD8CF99}"/>
              </a:ext>
            </a:extLst>
          </p:cNvPr>
          <p:cNvCxnSpPr/>
          <p:nvPr/>
        </p:nvCxnSpPr>
        <p:spPr>
          <a:xfrm flipH="1">
            <a:off x="8229600" y="1292164"/>
            <a:ext cx="724571" cy="19434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51A2BAF-F6E2-5949-A5F9-CA76A9E480A8}"/>
              </a:ext>
            </a:extLst>
          </p:cNvPr>
          <p:cNvSpPr txBox="1"/>
          <p:nvPr/>
        </p:nvSpPr>
        <p:spPr>
          <a:xfrm>
            <a:off x="8321125" y="645833"/>
            <a:ext cx="231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/>
              <a:t>Cost before credit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4D62-C199-FF4D-A6E4-599ACDC7F687}"/>
              </a:ext>
            </a:extLst>
          </p:cNvPr>
          <p:cNvSpPr txBox="1"/>
          <p:nvPr/>
        </p:nvSpPr>
        <p:spPr>
          <a:xfrm>
            <a:off x="4907510" y="1906316"/>
            <a:ext cx="91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0215576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F4E5-7CDB-1D40-B7F2-D785AEFE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tasks - </a:t>
            </a:r>
            <a:r>
              <a:rPr lang="en-US" dirty="0" err="1"/>
              <a:t>cron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7494-24FA-7B49-86C0-CE162CBCD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98601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cron</a:t>
            </a:r>
            <a:r>
              <a:rPr lang="en-US" dirty="0"/>
              <a:t> jobs are used to schedule tasks at app engine</a:t>
            </a:r>
          </a:p>
          <a:p>
            <a:r>
              <a:rPr lang="en-US" dirty="0"/>
              <a:t>Create a URL in your web app that when </a:t>
            </a:r>
            <a:r>
              <a:rPr lang="en-US" dirty="0" err="1"/>
              <a:t>POSTed</a:t>
            </a:r>
            <a:r>
              <a:rPr lang="en-US" dirty="0"/>
              <a:t> to, runs your task</a:t>
            </a:r>
          </a:p>
          <a:p>
            <a:r>
              <a:rPr lang="en-US" dirty="0"/>
              <a:t>Create a </a:t>
            </a:r>
            <a:r>
              <a:rPr lang="en-US" b="1" dirty="0" err="1"/>
              <a:t>cron.yaml</a:t>
            </a:r>
            <a:r>
              <a:rPr lang="en-US" b="1" dirty="0"/>
              <a:t> </a:t>
            </a:r>
            <a:r>
              <a:rPr lang="en-US" dirty="0"/>
              <a:t>file that has the interval, and the URL</a:t>
            </a:r>
          </a:p>
          <a:p>
            <a:endParaRPr lang="en-US" dirty="0"/>
          </a:p>
          <a:p>
            <a:r>
              <a:rPr lang="en-US" b="1" dirty="0"/>
              <a:t>To do: explore ways to protect your task URL - only the </a:t>
            </a:r>
            <a:r>
              <a:rPr lang="en-US" b="1" dirty="0" err="1"/>
              <a:t>cron</a:t>
            </a:r>
            <a:r>
              <a:rPr lang="en-US" b="1" dirty="0"/>
              <a:t> job runner should be able to access the URL or only requests made by the </a:t>
            </a:r>
            <a:r>
              <a:rPr lang="en-US" b="1" dirty="0" err="1"/>
              <a:t>cron</a:t>
            </a:r>
            <a:r>
              <a:rPr lang="en-US" b="1" dirty="0"/>
              <a:t> job runner should be responded to</a:t>
            </a:r>
          </a:p>
          <a:p>
            <a:endParaRPr lang="en-US" dirty="0"/>
          </a:p>
          <a:p>
            <a:r>
              <a:rPr lang="en-US" dirty="0" err="1"/>
              <a:t>cron</a:t>
            </a:r>
            <a:r>
              <a:rPr lang="en-US" dirty="0"/>
              <a:t> job restrictions - the entire task must complete within 60 seconds</a:t>
            </a:r>
          </a:p>
          <a:p>
            <a:endParaRPr lang="en-US" dirty="0"/>
          </a:p>
          <a:p>
            <a:r>
              <a:rPr lang="en-US" dirty="0"/>
              <a:t>Must deploy your </a:t>
            </a:r>
            <a:r>
              <a:rPr lang="en-US" dirty="0" err="1"/>
              <a:t>cron</a:t>
            </a:r>
            <a:r>
              <a:rPr lang="en-US" dirty="0"/>
              <a:t> file with </a:t>
            </a:r>
          </a:p>
          <a:p>
            <a:pPr marL="0" indent="0">
              <a:buNone/>
            </a:pPr>
            <a:r>
              <a:rPr lang="en-US" b="1" dirty="0" err="1"/>
              <a:t>gcloud</a:t>
            </a:r>
            <a:r>
              <a:rPr lang="en-US" b="1" dirty="0"/>
              <a:t> app deploy </a:t>
            </a:r>
            <a:r>
              <a:rPr lang="en-US" b="1" dirty="0" err="1"/>
              <a:t>cron.yaml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389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F4E5-7CDB-1D40-B7F2-D785AEFE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06"/>
            <a:ext cx="10515600" cy="1325563"/>
          </a:xfrm>
        </p:spPr>
        <p:txBody>
          <a:bodyPr/>
          <a:lstStyle/>
          <a:p>
            <a:r>
              <a:rPr lang="en-US" dirty="0"/>
              <a:t>Scheduled tasks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7494-24FA-7B49-86C0-CE162CBCD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39" y="1450772"/>
            <a:ext cx="4908513" cy="511967"/>
          </a:xfr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err="1"/>
              <a:t>cron.yaml</a:t>
            </a:r>
            <a:r>
              <a:rPr lang="en-US" sz="2500" dirty="0"/>
              <a:t>, root directory of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EABC6-D93D-444E-8886-E9AB48E45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89" y="1962739"/>
            <a:ext cx="3853801" cy="1815427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3C3A4-D47F-9D4A-B916-E5A91AFC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70" y="1760329"/>
            <a:ext cx="5715000" cy="21717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6E16A-119F-954C-B226-822CFD897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13" y="4557557"/>
            <a:ext cx="6045200" cy="2209800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7347A-9686-734F-B351-2D760FCE3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9" y="4847139"/>
            <a:ext cx="4641502" cy="1505772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DE3A3-9A00-E444-8371-8FCB6940BEA0}"/>
              </a:ext>
            </a:extLst>
          </p:cNvPr>
          <p:cNvSpPr txBox="1"/>
          <p:nvPr/>
        </p:nvSpPr>
        <p:spPr>
          <a:xfrm>
            <a:off x="980109" y="4345655"/>
            <a:ext cx="3522759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 err="1"/>
              <a:t>travel_wishlist</a:t>
            </a:r>
            <a:r>
              <a:rPr lang="en-US" sz="2500" dirty="0"/>
              <a:t>/</a:t>
            </a:r>
            <a:r>
              <a:rPr lang="en-US" sz="2500" dirty="0" err="1"/>
              <a:t>models.py</a:t>
            </a:r>
            <a:endParaRPr 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01B38-A542-7442-BCC2-827862329C4C}"/>
              </a:ext>
            </a:extLst>
          </p:cNvPr>
          <p:cNvSpPr txBox="1"/>
          <p:nvPr/>
        </p:nvSpPr>
        <p:spPr>
          <a:xfrm>
            <a:off x="7324526" y="4107128"/>
            <a:ext cx="288957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 err="1"/>
              <a:t>travelwishlist</a:t>
            </a:r>
            <a:r>
              <a:rPr lang="en-US" sz="2500" dirty="0"/>
              <a:t>/</a:t>
            </a:r>
            <a:r>
              <a:rPr lang="en-US" sz="2500" dirty="0" err="1"/>
              <a:t>urls.py</a:t>
            </a:r>
            <a:endParaRPr 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5D42C-87A9-FF4B-BD37-E62BB8FC1FC9}"/>
              </a:ext>
            </a:extLst>
          </p:cNvPr>
          <p:cNvSpPr txBox="1"/>
          <p:nvPr/>
        </p:nvSpPr>
        <p:spPr>
          <a:xfrm>
            <a:off x="6490029" y="1283275"/>
            <a:ext cx="5460341" cy="4770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500" dirty="0"/>
              <a:t>new file, </a:t>
            </a:r>
            <a:r>
              <a:rPr lang="en-US" sz="2500" dirty="0" err="1"/>
              <a:t>travel_wishlist</a:t>
            </a:r>
            <a:r>
              <a:rPr lang="en-US" sz="2500" dirty="0"/>
              <a:t>/</a:t>
            </a:r>
            <a:r>
              <a:rPr lang="en-US" sz="2500" dirty="0" err="1"/>
              <a:t>admin_views.py</a:t>
            </a:r>
            <a:endParaRPr lang="en-US" sz="25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9E8022-7A0A-F648-8003-BD7B30A086F8}"/>
              </a:ext>
            </a:extLst>
          </p:cNvPr>
          <p:cNvCxnSpPr>
            <a:cxnSpLocks/>
          </p:cNvCxnSpPr>
          <p:nvPr/>
        </p:nvCxnSpPr>
        <p:spPr>
          <a:xfrm flipV="1">
            <a:off x="5062241" y="6426652"/>
            <a:ext cx="1087836" cy="1769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2450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CC03-06FF-CF4B-B34E-F0EB3E3C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CC123-0443-2E42-93E1-B5AC96FE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show me your app running </a:t>
            </a:r>
          </a:p>
          <a:p>
            <a:r>
              <a:rPr lang="en-US" dirty="0"/>
              <a:t>You may delete Wish List from App Engine</a:t>
            </a:r>
          </a:p>
          <a:p>
            <a:r>
              <a:rPr lang="en-US" dirty="0"/>
              <a:t>It will cost ~$1 a day to run in this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16550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BBE7-6DD0-3D46-BA9E-080C1E1F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Engine is a PaaS: Platform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0DD5B-56EF-2D4F-B63B-8E46E11FC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 = the (virtual) server that will run your code </a:t>
            </a:r>
          </a:p>
          <a:p>
            <a:r>
              <a:rPr lang="en-US" dirty="0"/>
              <a:t>Provides a mostly configured virtual web server that you can upload your code to</a:t>
            </a:r>
          </a:p>
          <a:p>
            <a:r>
              <a:rPr lang="en-US" dirty="0"/>
              <a:t>Many other similar services; </a:t>
            </a:r>
            <a:r>
              <a:rPr lang="en-US" dirty="0" err="1"/>
              <a:t>Heroku</a:t>
            </a:r>
            <a:r>
              <a:rPr lang="en-US" dirty="0"/>
              <a:t>, AWS Elastic Beanstalk, Azure Virtual Machines, Engine Yard...</a:t>
            </a:r>
          </a:p>
          <a:p>
            <a:r>
              <a:rPr lang="en-US" dirty="0"/>
              <a:t>Some server configuration usually required</a:t>
            </a:r>
          </a:p>
          <a:p>
            <a:pPr lvl="1"/>
            <a:r>
              <a:rPr lang="en-US" dirty="0" err="1"/>
              <a:t>Heroku</a:t>
            </a:r>
            <a:r>
              <a:rPr lang="en-US" dirty="0"/>
              <a:t>: almost none, GAE requires some </a:t>
            </a:r>
            <a:r>
              <a:rPr lang="en-US" dirty="0" err="1"/>
              <a:t>config</a:t>
            </a:r>
            <a:r>
              <a:rPr lang="en-US" dirty="0"/>
              <a:t>, AWS requires more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12005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BBE7-6DD0-3D46-BA9E-080C1E1F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78" y="470884"/>
            <a:ext cx="4016188" cy="1325563"/>
          </a:xfrm>
        </p:spPr>
        <p:txBody>
          <a:bodyPr>
            <a:normAutofit/>
          </a:bodyPr>
          <a:lstStyle/>
          <a:p>
            <a:r>
              <a:rPr lang="en-US" dirty="0"/>
              <a:t>Type of Cloud Computing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5FD5B-7914-D546-8E5E-2FED17167E56}"/>
              </a:ext>
            </a:extLst>
          </p:cNvPr>
          <p:cNvSpPr txBox="1"/>
          <p:nvPr/>
        </p:nvSpPr>
        <p:spPr>
          <a:xfrm>
            <a:off x="497278" y="2518430"/>
            <a:ext cx="4719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There's overlap between these types</a:t>
            </a:r>
          </a:p>
          <a:p>
            <a:r>
              <a:rPr lang="en-US" sz="1600" dirty="0"/>
              <a:t>You can do some (or no) infrastructure configuration in App Engine and AWS Elastic Beanstalk</a:t>
            </a:r>
          </a:p>
          <a:p>
            <a:endParaRPr lang="en-US" sz="1600" dirty="0"/>
          </a:p>
          <a:p>
            <a:r>
              <a:rPr lang="en-US" sz="1600" dirty="0" err="1"/>
              <a:t>Heroku</a:t>
            </a:r>
            <a:r>
              <a:rPr lang="en-US" sz="1600" dirty="0"/>
              <a:t> is a PaaS - minimal server configuration, but very fast deploy</a:t>
            </a:r>
          </a:p>
          <a:p>
            <a:endParaRPr lang="en-US" sz="1600" dirty="0"/>
          </a:p>
          <a:p>
            <a:r>
              <a:rPr lang="en-US" sz="1600" dirty="0"/>
              <a:t>IaaS, infrastructure as a service - a bare computer that you install and configure as a web server. More work but more flexible. AWS Elastic Beanstalk has some qualities of IaaS: you do some raw server configuration to get your app running. </a:t>
            </a:r>
          </a:p>
          <a:p>
            <a:r>
              <a:rPr lang="en-US" sz="1600" dirty="0"/>
              <a:t>There's a lot of blur between PaaS and IaaS. We'll use App Engine's Flexible Environment which has some qualities of IaaS.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BE4A3-4815-DD4B-AC5E-CD6FAD7C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467" y="0"/>
            <a:ext cx="577158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ECEE0-0FF1-A944-A6C0-C6159EC8CCE8}"/>
              </a:ext>
            </a:extLst>
          </p:cNvPr>
          <p:cNvSpPr/>
          <p:nvPr/>
        </p:nvSpPr>
        <p:spPr>
          <a:xfrm>
            <a:off x="30006" y="6291256"/>
            <a:ext cx="5187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https://aws.amazon.com/types-of-cloud-computing/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20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37D1-B625-C745-8AAF-A048F3EE6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Django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7807F-37FA-C443-8842-4A9B1071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simple app from </a:t>
            </a:r>
            <a:r>
              <a:rPr lang="en-US" dirty="0">
                <a:hlinkClick r:id="rId2"/>
              </a:rPr>
              <a:t>https://github.com/claraj/hello_django_gcp</a:t>
            </a:r>
            <a:endParaRPr lang="en-US" dirty="0"/>
          </a:p>
          <a:p>
            <a:pPr lvl="1"/>
            <a:r>
              <a:rPr lang="en-US" dirty="0"/>
              <a:t>One page with a message, no database</a:t>
            </a:r>
          </a:p>
          <a:p>
            <a:r>
              <a:rPr lang="en-US" dirty="0"/>
              <a:t>Install dependencies </a:t>
            </a:r>
            <a:r>
              <a:rPr lang="en-US" b="1" dirty="0"/>
              <a:t>pip install -r requirements.txt</a:t>
            </a:r>
          </a:p>
          <a:p>
            <a:r>
              <a:rPr lang="en-US" dirty="0"/>
              <a:t>You don't need to bother with a virtual environment</a:t>
            </a:r>
          </a:p>
          <a:p>
            <a:r>
              <a:rPr lang="en-US" dirty="0"/>
              <a:t>Verify it works locally</a:t>
            </a:r>
          </a:p>
          <a:p>
            <a:r>
              <a:rPr lang="en-US" dirty="0"/>
              <a:t>Run with </a:t>
            </a:r>
            <a:r>
              <a:rPr lang="en-US" b="1" dirty="0"/>
              <a:t>python manage.py </a:t>
            </a:r>
            <a:r>
              <a:rPr lang="en-US" b="1" dirty="0" err="1"/>
              <a:t>runserver</a:t>
            </a:r>
            <a:r>
              <a:rPr lang="en-US" b="1" dirty="0"/>
              <a:t> </a:t>
            </a:r>
          </a:p>
          <a:p>
            <a:r>
              <a:rPr lang="en-US" dirty="0"/>
              <a:t>View app at 127.0.0.1:8000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27F54-9614-C249-859D-4E506DB0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0" y="5139727"/>
            <a:ext cx="4540250" cy="1397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7104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62F8-1ADB-A14A-842A-C6D45787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project in GCP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7CA5-B650-804B-97BE-6FA0AA2E5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https://console.cloud.google.com/projectcreate</a:t>
            </a:r>
            <a:endParaRPr lang="en-US" dirty="0"/>
          </a:p>
          <a:p>
            <a:r>
              <a:rPr lang="en-US" dirty="0"/>
              <a:t>Call it </a:t>
            </a:r>
            <a:r>
              <a:rPr lang="en-US" b="1" dirty="0"/>
              <a:t>Hello Django</a:t>
            </a:r>
          </a:p>
          <a:p>
            <a:r>
              <a:rPr lang="en-US" dirty="0"/>
              <a:t>Notice a Project ID is generated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5B02A-A2D6-574A-AAF2-44C0D6DD4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84" y="2507922"/>
            <a:ext cx="4958675" cy="412227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F79A0-6B0A-FF4D-8D8A-7F10589CC84C}"/>
              </a:ext>
            </a:extLst>
          </p:cNvPr>
          <p:cNvCxnSpPr/>
          <p:nvPr/>
        </p:nvCxnSpPr>
        <p:spPr>
          <a:xfrm flipV="1">
            <a:off x="4202349" y="5155660"/>
            <a:ext cx="2684834" cy="408561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020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06C3-A2A1-1C40-BDF5-ADC40811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Billing for this project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757465-AEEF-964B-9EA8-5A0E19482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024" y="3565031"/>
            <a:ext cx="6245563" cy="32866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E43E0A-FE8E-BD4A-8F88-503E0ECF6322}"/>
              </a:ext>
            </a:extLst>
          </p:cNvPr>
          <p:cNvSpPr/>
          <p:nvPr/>
        </p:nvSpPr>
        <p:spPr>
          <a:xfrm>
            <a:off x="838200" y="1872734"/>
            <a:ext cx="74764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hlinkClick r:id="rId3"/>
              </a:rPr>
              <a:t>https://console.cloud.google.com/billing</a:t>
            </a:r>
            <a:r>
              <a:rPr lang="en-US" sz="3000" dirty="0"/>
              <a:t> or click on the Billing option in the left menu</a:t>
            </a:r>
          </a:p>
          <a:p>
            <a:endParaRPr lang="en-US" sz="3000" dirty="0"/>
          </a:p>
          <a:p>
            <a:endParaRPr lang="en-US" sz="3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82A67-5326-A24C-9026-96899B16C3E8}"/>
              </a:ext>
            </a:extLst>
          </p:cNvPr>
          <p:cNvSpPr/>
          <p:nvPr/>
        </p:nvSpPr>
        <p:spPr>
          <a:xfrm>
            <a:off x="838201" y="3168134"/>
            <a:ext cx="337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Link your billing account that has your academic credit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ECDED-A7A9-6440-ADCC-F6E6EE52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259" y="467039"/>
            <a:ext cx="2915189" cy="3955554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988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760E-3F5F-C04C-B658-04C5CCF1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Line/Terminal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0E7BC-9829-7941-974A-CEC3B732D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013"/>
            <a:ext cx="6534150" cy="4351338"/>
          </a:xfrm>
        </p:spPr>
        <p:txBody>
          <a:bodyPr/>
          <a:lstStyle/>
          <a:p>
            <a:r>
              <a:rPr lang="en-US" dirty="0"/>
              <a:t>You should have installed the </a:t>
            </a:r>
            <a:r>
              <a:rPr lang="en-US" dirty="0" err="1"/>
              <a:t>gcloud</a:t>
            </a:r>
            <a:r>
              <a:rPr lang="en-US" dirty="0"/>
              <a:t> tool</a:t>
            </a:r>
          </a:p>
          <a:p>
            <a:r>
              <a:rPr lang="en-US" dirty="0"/>
              <a:t>Authenticate to GCP so you can deploy/manage your resources from the command line</a:t>
            </a:r>
          </a:p>
          <a:p>
            <a:r>
              <a:rPr lang="en-US" dirty="0"/>
              <a:t>Type 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auth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login</a:t>
            </a:r>
          </a:p>
          <a:p>
            <a:r>
              <a:rPr lang="en-US" dirty="0"/>
              <a:t>A web browser should open, sign in to your Google account and select 'allow'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A1628-18A9-DD4D-803F-434179A4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139" y="1624013"/>
            <a:ext cx="3308372" cy="4552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F7196-AAAC-AF4C-9C47-259619DDA302}"/>
              </a:ext>
            </a:extLst>
          </p:cNvPr>
          <p:cNvSpPr txBox="1"/>
          <p:nvPr/>
        </p:nvSpPr>
        <p:spPr>
          <a:xfrm>
            <a:off x="449705" y="5473005"/>
            <a:ext cx="7042566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Lab/shared computers: run</a:t>
            </a:r>
            <a:r>
              <a:rPr lang="en-US" sz="2800" b="1" dirty="0"/>
              <a:t> </a:t>
            </a:r>
          </a:p>
          <a:p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auth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revoke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/>
              <a:t>to "log out" at the end of your session</a:t>
            </a:r>
          </a:p>
        </p:txBody>
      </p:sp>
    </p:spTree>
    <p:extLst>
      <p:ext uri="{BB962C8B-B14F-4D97-AF65-F5344CB8AC3E}">
        <p14:creationId xmlns:p14="http://schemas.microsoft.com/office/powerpoint/2010/main" val="3580397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44F6-8D76-9245-AB18-C05A8FD0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current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54C08-659B-504F-9047-0D1021F9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config set project hello-django-123456</a:t>
            </a:r>
          </a:p>
          <a:p>
            <a:endParaRPr lang="en-US" dirty="0"/>
          </a:p>
          <a:p>
            <a:r>
              <a:rPr lang="en-US" dirty="0"/>
              <a:t>But use your own project ID</a:t>
            </a:r>
          </a:p>
          <a:p>
            <a:pPr lvl="1"/>
            <a:r>
              <a:rPr lang="en-US" dirty="0"/>
              <a:t>Forgotten? Run </a:t>
            </a:r>
            <a:r>
              <a:rPr lang="en-US" b="1" dirty="0" err="1"/>
              <a:t>gcloud</a:t>
            </a:r>
            <a:r>
              <a:rPr lang="en-US" b="1" dirty="0"/>
              <a:t> projects list </a:t>
            </a:r>
          </a:p>
          <a:p>
            <a:pPr lvl="1"/>
            <a:r>
              <a:rPr lang="en-US" dirty="0"/>
              <a:t>or look in the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3BECC-C5CC-3146-B74E-7FFDC645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0" y="5663010"/>
            <a:ext cx="8818351" cy="1027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760DD-8E7B-5A42-BB6F-53F7E6C5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970" y="2670998"/>
            <a:ext cx="3526277" cy="266059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76650F-EEF9-2D41-A471-89A2D8894541}"/>
              </a:ext>
            </a:extLst>
          </p:cNvPr>
          <p:cNvCxnSpPr>
            <a:cxnSpLocks/>
          </p:cNvCxnSpPr>
          <p:nvPr/>
        </p:nvCxnSpPr>
        <p:spPr>
          <a:xfrm flipV="1">
            <a:off x="6400800" y="4474725"/>
            <a:ext cx="1614792" cy="674332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8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FD6F-48B4-4B4E-A307-426D50A9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D6CA4-BA56-314F-AFC9-F93FF664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Familiarity with Django templates, routing and URLs, views, models</a:t>
            </a:r>
          </a:p>
          <a:p>
            <a:endParaRPr lang="en-US" dirty="0"/>
          </a:p>
          <a:p>
            <a:r>
              <a:rPr lang="en-US" dirty="0"/>
              <a:t>Create Google account, using </a:t>
            </a:r>
            <a:r>
              <a:rPr lang="en-US" b="1" dirty="0"/>
              <a:t>student email </a:t>
            </a:r>
            <a:r>
              <a:rPr lang="en-US" dirty="0"/>
              <a:t>as email address</a:t>
            </a:r>
          </a:p>
          <a:p>
            <a:r>
              <a:rPr lang="en-US" dirty="0"/>
              <a:t>Collect GCP academic credit, use link in D2L channel and apply credit code to your billing account </a:t>
            </a:r>
            <a:r>
              <a:rPr lang="en-US" dirty="0">
                <a:hlinkClick r:id="rId2"/>
              </a:rPr>
              <a:t>https://console.cloud.google.com/billing</a:t>
            </a:r>
            <a:endParaRPr lang="en-US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72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F780-D8DE-2C4D-8695-3981CCC6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A115D-A27B-BE4D-A263-31266EE5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792" y="1882775"/>
            <a:ext cx="4424316" cy="45807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BFD9C-FDBA-BF4C-ABA9-4996B29D5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2300" cy="4351338"/>
          </a:xfrm>
        </p:spPr>
        <p:txBody>
          <a:bodyPr/>
          <a:lstStyle/>
          <a:p>
            <a:r>
              <a:rPr lang="en-US" dirty="0"/>
              <a:t>All GCP projects require a configuration file called </a:t>
            </a:r>
            <a:r>
              <a:rPr lang="en-US" b="1" dirty="0" err="1"/>
              <a:t>app.yaml</a:t>
            </a:r>
            <a:endParaRPr lang="en-US" b="1" dirty="0"/>
          </a:p>
          <a:p>
            <a:r>
              <a:rPr lang="en-US" dirty="0"/>
              <a:t>Create this file in the root directory of your project </a:t>
            </a:r>
          </a:p>
          <a:p>
            <a:r>
              <a:rPr lang="en-US" dirty="0"/>
              <a:t>Same location as </a:t>
            </a:r>
            <a:r>
              <a:rPr lang="en-US" dirty="0" err="1"/>
              <a:t>requirements.txt</a:t>
            </a:r>
            <a:r>
              <a:rPr lang="en-US" dirty="0"/>
              <a:t> and </a:t>
            </a:r>
            <a:r>
              <a:rPr lang="en-US" dirty="0" err="1"/>
              <a:t>manage.py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902299-0572-5246-AB22-4353A033CFD8}"/>
              </a:ext>
            </a:extLst>
          </p:cNvPr>
          <p:cNvCxnSpPr/>
          <p:nvPr/>
        </p:nvCxnSpPr>
        <p:spPr>
          <a:xfrm flipH="1">
            <a:off x="9601200" y="3744119"/>
            <a:ext cx="1314450" cy="514350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4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F7F6-8F4C-E747-981D-A96FD2F2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app.yaml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55D5-6A4A-2647-8892-7884BE97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yaml</a:t>
            </a:r>
            <a:r>
              <a:rPr lang="en-US" dirty="0"/>
              <a:t> is a markup language, similar purpose to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EB3ED-5902-7642-A1ED-4E0D7F04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21" y="3690009"/>
            <a:ext cx="9024088" cy="17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9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0050-0091-EE41-8357-A6783909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requirements.txt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CE947-00E1-1D4B-A46A-BE11D68E5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Django, </a:t>
            </a:r>
            <a:r>
              <a:rPr lang="en-US" dirty="0" err="1"/>
              <a:t>gunicorn</a:t>
            </a:r>
            <a:r>
              <a:rPr lang="en-US" dirty="0"/>
              <a:t> are listed</a:t>
            </a:r>
          </a:p>
          <a:p>
            <a:endParaRPr lang="en-US" dirty="0"/>
          </a:p>
          <a:p>
            <a:r>
              <a:rPr lang="en-US" dirty="0" err="1"/>
              <a:t>gunicorn</a:t>
            </a:r>
            <a:r>
              <a:rPr lang="en-US" dirty="0"/>
              <a:t> (green unicorn) is a web server</a:t>
            </a:r>
          </a:p>
          <a:p>
            <a:r>
              <a:rPr lang="en-US" dirty="0">
                <a:hlinkClick r:id="rId2"/>
              </a:rPr>
              <a:t>http://gunicorn.org/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For your own apps, make sure this lists all the dependencies the app needs</a:t>
            </a:r>
          </a:p>
          <a:p>
            <a:r>
              <a:rPr lang="en-US" dirty="0"/>
              <a:t>When it's deployed, GAE will read this file and install the dependencies listed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DFB39-B5BD-9146-924A-F9D9EB889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034" y="1500762"/>
            <a:ext cx="387985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23E9-E821-814C-80AB-A6F9CE56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ALLOWED_HOSTS </a:t>
            </a:r>
            <a:r>
              <a:rPr lang="en-US" dirty="0" err="1"/>
              <a:t>hello_project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6D9A9-76B1-B948-8018-9EE5D7EA1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3973643" cy="4689475"/>
          </a:xfrm>
        </p:spPr>
        <p:txBody>
          <a:bodyPr>
            <a:normAutofit fontScale="92500"/>
          </a:bodyPr>
          <a:lstStyle/>
          <a:p>
            <a:r>
              <a:rPr lang="en-US" dirty="0"/>
              <a:t>Set</a:t>
            </a:r>
            <a:r>
              <a:rPr lang="en-US" b="1" dirty="0"/>
              <a:t> </a:t>
            </a:r>
          </a:p>
          <a:p>
            <a:r>
              <a:rPr lang="en-US" b="1" dirty="0"/>
              <a:t>ALLOWED_HOSTS = ['*']   </a:t>
            </a:r>
          </a:p>
          <a:p>
            <a:r>
              <a:rPr lang="en-US" dirty="0"/>
              <a:t>This is a list of IP addresses that are allowed to visit our site</a:t>
            </a:r>
          </a:p>
          <a:p>
            <a:endParaRPr lang="en-US" dirty="0"/>
          </a:p>
          <a:p>
            <a:r>
              <a:rPr lang="en-US" dirty="0"/>
              <a:t>Optionally set DEBUG = False</a:t>
            </a:r>
          </a:p>
          <a:p>
            <a:r>
              <a:rPr lang="en-US" dirty="0"/>
              <a:t>We'll look more at development vs. production settings soon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BFF24-5011-394A-AB2A-1E12174A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1691482"/>
            <a:ext cx="6705600" cy="4356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836600-839D-6246-84A6-03BCE7D97AB2}"/>
              </a:ext>
            </a:extLst>
          </p:cNvPr>
          <p:cNvCxnSpPr>
            <a:cxnSpLocks/>
          </p:cNvCxnSpPr>
          <p:nvPr/>
        </p:nvCxnSpPr>
        <p:spPr>
          <a:xfrm flipH="1">
            <a:off x="7277100" y="5574323"/>
            <a:ext cx="1409700" cy="208146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98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0739-4348-B242-A24E-A5FD5286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gcloud</a:t>
            </a:r>
            <a:r>
              <a:rPr lang="en-US" dirty="0"/>
              <a:t> app 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8C19-BEE8-7A4A-AD96-992434E35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6600" cy="4351338"/>
          </a:xfrm>
        </p:spPr>
        <p:txBody>
          <a:bodyPr/>
          <a:lstStyle/>
          <a:p>
            <a:r>
              <a:rPr lang="en-US" dirty="0"/>
              <a:t>Verify your console/terminal is in the same directory as </a:t>
            </a:r>
            <a:r>
              <a:rPr lang="en-US" dirty="0" err="1"/>
              <a:t>app.yaml</a:t>
            </a:r>
            <a:endParaRPr lang="en-US" dirty="0"/>
          </a:p>
          <a:p>
            <a:r>
              <a:rPr lang="en-US" dirty="0"/>
              <a:t>Begin deployment process with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app deploy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1F4B0-789F-314E-934D-292864101BD2}"/>
              </a:ext>
            </a:extLst>
          </p:cNvPr>
          <p:cNvSpPr txBox="1"/>
          <p:nvPr/>
        </p:nvSpPr>
        <p:spPr>
          <a:xfrm>
            <a:off x="5209954" y="4237971"/>
            <a:ext cx="5913587" cy="23083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error message about no </a:t>
            </a:r>
            <a:r>
              <a:rPr lang="en-US" sz="2400" dirty="0" err="1"/>
              <a:t>app.yaml</a:t>
            </a:r>
            <a:r>
              <a:rPr lang="en-US" sz="2400" dirty="0"/>
              <a:t>, make sure you created and saved </a:t>
            </a:r>
            <a:r>
              <a:rPr lang="en-US" sz="2400" dirty="0" err="1"/>
              <a:t>app.yaml</a:t>
            </a:r>
            <a:r>
              <a:rPr lang="en-US" sz="2400" dirty="0"/>
              <a:t> file in the root directory of your project, and you are running </a:t>
            </a:r>
            <a:r>
              <a:rPr lang="en-US" sz="2400" b="1" dirty="0" err="1"/>
              <a:t>gcloud</a:t>
            </a:r>
            <a:r>
              <a:rPr lang="en-US" sz="2400" b="1" dirty="0"/>
              <a:t> app deploy </a:t>
            </a:r>
            <a:r>
              <a:rPr lang="en-US" sz="2400" dirty="0"/>
              <a:t>from the same directory as that </a:t>
            </a:r>
            <a:r>
              <a:rPr lang="en-US" sz="2400" dirty="0" err="1"/>
              <a:t>app.yaml</a:t>
            </a:r>
            <a:r>
              <a:rPr lang="en-US" sz="2400" dirty="0"/>
              <a:t> file.  Press </a:t>
            </a:r>
            <a:r>
              <a:rPr lang="en-US" sz="2400" dirty="0" err="1"/>
              <a:t>Control+C</a:t>
            </a:r>
            <a:r>
              <a:rPr lang="en-US" sz="2400" dirty="0"/>
              <a:t> and try again.</a:t>
            </a:r>
          </a:p>
        </p:txBody>
      </p:sp>
    </p:spTree>
    <p:extLst>
      <p:ext uri="{BB962C8B-B14F-4D97-AF65-F5344CB8AC3E}">
        <p14:creationId xmlns:p14="http://schemas.microsoft.com/office/powerpoint/2010/main" val="369122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0739-4348-B242-A24E-A5FD5286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gcloud</a:t>
            </a:r>
            <a:r>
              <a:rPr lang="en-US" dirty="0"/>
              <a:t> app deploy: select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8C19-BEE8-7A4A-AD96-992434E3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select the region that's geographically closest to your app's users.  Google's Iowa data center, </a:t>
            </a:r>
            <a:r>
              <a:rPr lang="en-US" b="1" dirty="0"/>
              <a:t>us-central,</a:t>
            </a:r>
            <a:r>
              <a:rPr lang="en-US" dirty="0"/>
              <a:t> is closest to Minnesota</a:t>
            </a:r>
          </a:p>
          <a:p>
            <a:r>
              <a:rPr lang="en-US" dirty="0"/>
              <a:t>Enter number for </a:t>
            </a:r>
            <a:r>
              <a:rPr lang="en-US" b="1" dirty="0"/>
              <a:t>us-central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98F37-FA2C-694B-BE1A-B972E4AC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573" y="2962072"/>
            <a:ext cx="61087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72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667F-B120-EA4C-BC09-E29F6B22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want to continue?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3994C-83FC-444B-BB39-9C726D6A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the project id is correct</a:t>
            </a:r>
          </a:p>
          <a:p>
            <a:r>
              <a:rPr lang="en-US" dirty="0"/>
              <a:t>Type 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DA46A-FA19-DD40-BE98-979F7157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44" y="3209993"/>
            <a:ext cx="7251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8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95FA-7AF2-874B-8EE0-A2778A3C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57092-FE67-5646-8EFA-D38107A7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take several minutes....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Behind the scenes, Google is creating a container for your project, and getting that running </a:t>
            </a:r>
          </a:p>
          <a:p>
            <a:r>
              <a:rPr lang="en-US" dirty="0"/>
              <a:t>You'll see a lot of console output, but hopefully no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55B85-2613-EB48-A3B5-760EA2EA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736850"/>
            <a:ext cx="6629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39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14E9-2971-004E-80CC-C5BD15D6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36B05-21AD-DE43-949D-B235DE1CC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you created a project</a:t>
            </a:r>
          </a:p>
          <a:p>
            <a:r>
              <a:rPr lang="en-US" dirty="0"/>
              <a:t>Enabled billing for the project and applied your student coupon</a:t>
            </a:r>
          </a:p>
          <a:p>
            <a:r>
              <a:rPr lang="en-US" dirty="0"/>
              <a:t>Authenticated to </a:t>
            </a:r>
            <a:r>
              <a:rPr lang="en-US" dirty="0" err="1"/>
              <a:t>gcloud</a:t>
            </a:r>
            <a:r>
              <a:rPr lang="en-US" dirty="0"/>
              <a:t> (</a:t>
            </a:r>
            <a:r>
              <a:rPr lang="en-US" dirty="0" err="1"/>
              <a:t>gcloud</a:t>
            </a:r>
            <a:r>
              <a:rPr lang="en-US" dirty="0"/>
              <a:t> </a:t>
            </a:r>
            <a:r>
              <a:rPr lang="en-US" dirty="0" err="1"/>
              <a:t>auth</a:t>
            </a:r>
            <a:r>
              <a:rPr lang="en-US" dirty="0"/>
              <a:t> login)</a:t>
            </a:r>
          </a:p>
          <a:p>
            <a:r>
              <a:rPr lang="en-US" dirty="0"/>
              <a:t>You have applied your academic credit to your billing account</a:t>
            </a:r>
          </a:p>
          <a:p>
            <a:r>
              <a:rPr lang="en-US" dirty="0"/>
              <a:t>Created </a:t>
            </a:r>
            <a:r>
              <a:rPr lang="en-US" dirty="0" err="1"/>
              <a:t>app.yaml</a:t>
            </a:r>
            <a:r>
              <a:rPr lang="en-US" dirty="0"/>
              <a:t> in correct place in project</a:t>
            </a:r>
          </a:p>
          <a:p>
            <a:r>
              <a:rPr lang="en-US" dirty="0"/>
              <a:t>Check </a:t>
            </a:r>
            <a:r>
              <a:rPr lang="en-US" dirty="0" err="1"/>
              <a:t>app.yaml</a:t>
            </a:r>
            <a:r>
              <a:rPr lang="en-US" dirty="0"/>
              <a:t> for typos</a:t>
            </a:r>
          </a:p>
          <a:p>
            <a:r>
              <a:rPr lang="en-US" dirty="0" err="1"/>
              <a:t>settings.py</a:t>
            </a:r>
            <a:r>
              <a:rPr lang="en-US" dirty="0"/>
              <a:t> ALLOWED_HOSTS is set to ['*']   </a:t>
            </a:r>
          </a:p>
          <a:p>
            <a:r>
              <a:rPr lang="en-US" dirty="0"/>
              <a:t>You saved everything before you deployed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2AD2A-6C15-504B-9546-11784004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540" y="5871285"/>
            <a:ext cx="5460460" cy="9867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808645-3DDC-C545-AC03-FD936DE92FBC}"/>
              </a:ext>
            </a:extLst>
          </p:cNvPr>
          <p:cNvCxnSpPr/>
          <p:nvPr/>
        </p:nvCxnSpPr>
        <p:spPr>
          <a:xfrm>
            <a:off x="9338553" y="3832698"/>
            <a:ext cx="0" cy="18482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A7D0AA-E8AB-2740-AA63-3CA8CD46D5F6}"/>
              </a:ext>
            </a:extLst>
          </p:cNvPr>
          <p:cNvSpPr txBox="1"/>
          <p:nvPr/>
        </p:nvSpPr>
        <p:spPr>
          <a:xfrm>
            <a:off x="9461770" y="4377446"/>
            <a:ext cx="1472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You'll see this error if no credit</a:t>
            </a:r>
          </a:p>
        </p:txBody>
      </p:sp>
    </p:spTree>
    <p:extLst>
      <p:ext uri="{BB962C8B-B14F-4D97-AF65-F5344CB8AC3E}">
        <p14:creationId xmlns:p14="http://schemas.microsoft.com/office/powerpoint/2010/main" val="460474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7458-B53E-ED42-A35F-2723286D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D140-1742-2C4B-B154-C129B44C1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https://console.cloud.google.com/logs/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your applications, this is the default location for logging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5E75-427D-0148-8F65-1B5650DF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2865"/>
            <a:ext cx="12192000" cy="1406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8812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FD6F-48B4-4B4E-A307-426D50A9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D6CA4-BA56-314F-AFC9-F93FF664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GCP SDK Tools </a:t>
            </a:r>
            <a:r>
              <a:rPr lang="en-US" u="sng" dirty="0">
                <a:hlinkClick r:id="rId2"/>
              </a:rPr>
              <a:t>https://cloud.google.com/sdk/docs/</a:t>
            </a:r>
            <a:endParaRPr lang="en-US" u="sng" dirty="0"/>
          </a:p>
          <a:p>
            <a:r>
              <a:rPr lang="en-US" dirty="0"/>
              <a:t>Run these commands from the command prompt/terminal: </a:t>
            </a:r>
          </a:p>
          <a:p>
            <a:pPr lvl="1"/>
            <a:r>
              <a:rPr lang="en-US" sz="2800" b="1" dirty="0" err="1"/>
              <a:t>gcloud</a:t>
            </a:r>
            <a:r>
              <a:rPr lang="en-US" sz="2800" b="1" dirty="0"/>
              <a:t> </a:t>
            </a:r>
            <a:r>
              <a:rPr lang="en-US" sz="2800" b="1" dirty="0" err="1"/>
              <a:t>init</a:t>
            </a:r>
            <a:endParaRPr lang="en-US" sz="2800" b="1" dirty="0"/>
          </a:p>
          <a:p>
            <a:pPr lvl="1"/>
            <a:r>
              <a:rPr lang="en-US" sz="2800" b="1" dirty="0" err="1"/>
              <a:t>gcloud</a:t>
            </a:r>
            <a:r>
              <a:rPr lang="en-US" sz="2800" b="1" dirty="0"/>
              <a:t> components update</a:t>
            </a:r>
          </a:p>
          <a:p>
            <a:pPr lvl="1"/>
            <a:r>
              <a:rPr lang="en-US" sz="2800" b="1" dirty="0" err="1"/>
              <a:t>gcloud</a:t>
            </a:r>
            <a:r>
              <a:rPr lang="en-US" sz="2800" b="1" dirty="0"/>
              <a:t> components install app-engine-python</a:t>
            </a:r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6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D2B3-EDB4-B34B-A2B2-7C587165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C4BCD-1FE2-AF4F-9690-B7DCE0EDC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app with 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app browse</a:t>
            </a:r>
          </a:p>
          <a:p>
            <a:r>
              <a:rPr lang="en-US" dirty="0"/>
              <a:t>to open your app in a browser</a:t>
            </a:r>
          </a:p>
          <a:p>
            <a:r>
              <a:rPr lang="en-US" dirty="0"/>
              <a:t>Can also open from </a:t>
            </a:r>
            <a:r>
              <a:rPr lang="en-US" dirty="0" err="1"/>
              <a:t>gcloud</a:t>
            </a:r>
            <a:r>
              <a:rPr lang="en-US" dirty="0"/>
              <a:t>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4381A-69BD-384D-B056-978E97E8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4001294"/>
            <a:ext cx="11366500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CCEDA6-C40A-544D-AB8D-828753852C3C}"/>
              </a:ext>
            </a:extLst>
          </p:cNvPr>
          <p:cNvCxnSpPr>
            <a:cxnSpLocks/>
          </p:cNvCxnSpPr>
          <p:nvPr/>
        </p:nvCxnSpPr>
        <p:spPr>
          <a:xfrm>
            <a:off x="6305550" y="3657600"/>
            <a:ext cx="2647950" cy="1143000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D7E984C-1E4A-1744-AE41-4C674F21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5" y="1332310"/>
            <a:ext cx="6451600" cy="1054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3655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99A4-A984-C54E-9689-C5AF6C82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update to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9D26E-B892-C844-8008-34B0A071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hello_app</a:t>
            </a:r>
            <a:r>
              <a:rPr lang="en-US" dirty="0"/>
              <a:t>/</a:t>
            </a:r>
            <a:r>
              <a:rPr lang="en-US" dirty="0" err="1"/>
              <a:t>views.py</a:t>
            </a:r>
            <a:r>
              <a:rPr lang="en-US" dirty="0"/>
              <a:t>, change the response string</a:t>
            </a:r>
          </a:p>
          <a:p>
            <a:r>
              <a:rPr lang="en-US" dirty="0"/>
              <a:t>Use any text you like, and save your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3105C-29AE-AE43-A196-F9E62A1F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1013"/>
            <a:ext cx="2273300" cy="344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7C047-61C9-0041-B05F-99AF8B2E1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91" y="3604419"/>
            <a:ext cx="7689759" cy="2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87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78A8-FAF4-2846-A9FE-22A2B2D7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new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0CB4-56D7-2D46-B328-C876FFAAB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app deploy</a:t>
            </a:r>
          </a:p>
          <a:p>
            <a:r>
              <a:rPr lang="en-US" dirty="0"/>
              <a:t>Wait....</a:t>
            </a:r>
          </a:p>
          <a:p>
            <a:r>
              <a:rPr lang="en-US" dirty="0"/>
              <a:t>Open new version of app in browser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F77EF-9A5A-F14D-9C4B-5A77624E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50" y="4001294"/>
            <a:ext cx="6502400" cy="1130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4594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7CE4-B2A9-7441-BA76-F5D63E31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9B02-0B82-F84F-83EA-768F0035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me your Hello GAE app running at App Engine for credit for this part of the lab</a:t>
            </a:r>
          </a:p>
        </p:txBody>
      </p:sp>
    </p:spTree>
    <p:extLst>
      <p:ext uri="{BB962C8B-B14F-4D97-AF65-F5344CB8AC3E}">
        <p14:creationId xmlns:p14="http://schemas.microsoft.com/office/powerpoint/2010/main" val="318348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3B81-066A-1C4E-8D47-72B5B217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vs. Flexible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F6E7D-2F0C-134D-A693-63D86E5CE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Standard is cheaper and faster to deploy, supports Python 2.7 and 3.7 </a:t>
            </a:r>
          </a:p>
          <a:p>
            <a:pPr lvl="1"/>
            <a:r>
              <a:rPr lang="en-US" dirty="0"/>
              <a:t>Good for smaller personal sites</a:t>
            </a:r>
          </a:p>
          <a:p>
            <a:pPr lvl="1"/>
            <a:r>
              <a:rPr lang="en-US" dirty="0"/>
              <a:t>Utilities like Twitter bots, Slack bots... </a:t>
            </a:r>
            <a:r>
              <a:rPr lang="en-US" dirty="0">
                <a:hlinkClick r:id="rId2"/>
              </a:rPr>
              <a:t>https://github.com/minneapolis-edu/iss_slack_bot</a:t>
            </a:r>
            <a:r>
              <a:rPr lang="en-US" dirty="0"/>
              <a:t> ; </a:t>
            </a:r>
            <a:r>
              <a:rPr lang="en-US" dirty="0">
                <a:hlinkClick r:id="rId3"/>
              </a:rPr>
              <a:t>https://github.com/minneapolis-edu/weather_bot</a:t>
            </a:r>
            <a:r>
              <a:rPr lang="en-US" dirty="0"/>
              <a:t> or services/utilities that work on behalf of your app</a:t>
            </a:r>
          </a:p>
          <a:p>
            <a:pPr lvl="1"/>
            <a:r>
              <a:rPr lang="en-US" dirty="0"/>
              <a:t>Has a free tier for smaller apps </a:t>
            </a:r>
          </a:p>
          <a:p>
            <a:r>
              <a:rPr lang="en-US" dirty="0"/>
              <a:t>Flexible is more.... flexible. Runs whatever version of Python you want, whatever libraries, can provide custom binaries, can write to disk.... More expensive for smaller sites, cheaper for larger sites</a:t>
            </a:r>
          </a:p>
          <a:p>
            <a:endParaRPr lang="en-US" dirty="0"/>
          </a:p>
          <a:p>
            <a:r>
              <a:rPr lang="en-US" dirty="0"/>
              <a:t>When looking at documentation, be sure that you are reading the right version </a:t>
            </a:r>
          </a:p>
          <a:p>
            <a:r>
              <a:rPr lang="en-US" dirty="0"/>
              <a:t>Standard: </a:t>
            </a:r>
            <a:r>
              <a:rPr lang="en-US" dirty="0">
                <a:hlinkClick r:id="rId4"/>
              </a:rPr>
              <a:t>https://cloud.google.com/appengine/docs/standard/python3/</a:t>
            </a:r>
            <a:endParaRPr lang="en-US" dirty="0"/>
          </a:p>
          <a:p>
            <a:r>
              <a:rPr lang="en-US" dirty="0"/>
              <a:t>Flexible: </a:t>
            </a:r>
            <a:r>
              <a:rPr lang="en-US" dirty="0">
                <a:hlinkClick r:id="rId5"/>
              </a:rPr>
              <a:t>https://cloud.google.com/appengine/docs/flexible/python/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73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17A1-BC15-A744-963E-7F5C6B46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9CB8-8FDE-0D42-A83A-E6E5B223A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project can cost money just by existing</a:t>
            </a:r>
          </a:p>
          <a:p>
            <a:r>
              <a:rPr lang="en-US" dirty="0"/>
              <a:t>Delete it from the Projects Page </a:t>
            </a:r>
            <a:r>
              <a:rPr lang="en-US" dirty="0">
                <a:hlinkClick r:id="rId2"/>
              </a:rPr>
              <a:t>https://console.cloud.google.com/cloud-resource-manager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F030B-B639-7D4E-9583-654D1616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581400"/>
            <a:ext cx="11379200" cy="2730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6744BC-C75A-D143-AEB7-6A43A4F27D6B}"/>
              </a:ext>
            </a:extLst>
          </p:cNvPr>
          <p:cNvCxnSpPr>
            <a:cxnSpLocks/>
          </p:cNvCxnSpPr>
          <p:nvPr/>
        </p:nvCxnSpPr>
        <p:spPr>
          <a:xfrm>
            <a:off x="5133975" y="3305969"/>
            <a:ext cx="695325" cy="138033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4A8BE4-EE58-6C45-A1B4-24BDA87E31CD}"/>
              </a:ext>
            </a:extLst>
          </p:cNvPr>
          <p:cNvCxnSpPr>
            <a:cxnSpLocks/>
          </p:cNvCxnSpPr>
          <p:nvPr/>
        </p:nvCxnSpPr>
        <p:spPr>
          <a:xfrm>
            <a:off x="107950" y="4946650"/>
            <a:ext cx="482600" cy="368300"/>
          </a:xfrm>
          <a:prstGeom prst="straightConnector1">
            <a:avLst/>
          </a:prstGeom>
          <a:ln w="28575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625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B90F-B418-FF45-8D4F-8E78DF8D1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49571" cy="1325563"/>
          </a:xfrm>
        </p:spPr>
        <p:txBody>
          <a:bodyPr/>
          <a:lstStyle/>
          <a:p>
            <a:r>
              <a:rPr lang="en-US" dirty="0"/>
              <a:t>Travel Wish list for App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0665-6440-ED42-A1EF-BC77A8BDC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28771" cy="72888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User can upload a photograph for any place that they have visited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00D2C-3005-3C45-A45B-31B3DB67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38" y="2689451"/>
            <a:ext cx="4820933" cy="3817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2DC10-D9FC-FE4B-99F3-3EA57E25D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732" y="0"/>
            <a:ext cx="4176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52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A18B-E1AE-BA43-BA20-32E566FF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static images in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869B-E0D4-D146-8BD5-286263D6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the background image with a plain color</a:t>
            </a:r>
          </a:p>
          <a:p>
            <a:r>
              <a:rPr lang="en-US" dirty="0"/>
              <a:t>Edit the first #site-header style in </a:t>
            </a:r>
            <a:r>
              <a:rPr lang="en-US" dirty="0" err="1"/>
              <a:t>travel_wishlist</a:t>
            </a:r>
            <a:r>
              <a:rPr lang="en-US" dirty="0"/>
              <a:t>/static/</a:t>
            </a:r>
            <a:r>
              <a:rPr lang="en-US" dirty="0" err="1"/>
              <a:t>style.css</a:t>
            </a:r>
            <a:endParaRPr lang="en-US" dirty="0"/>
          </a:p>
          <a:p>
            <a:r>
              <a:rPr lang="en-US" dirty="0"/>
              <a:t>Use any color you like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D5EFB-B435-B349-8599-FCCB2F9D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19399"/>
            <a:ext cx="5651090" cy="28925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D61C58-E3B8-4C45-AEFF-FD7F3605364D}"/>
              </a:ext>
            </a:extLst>
          </p:cNvPr>
          <p:cNvCxnSpPr/>
          <p:nvPr/>
        </p:nvCxnSpPr>
        <p:spPr>
          <a:xfrm flipH="1">
            <a:off x="6184491" y="4030791"/>
            <a:ext cx="3508744" cy="233916"/>
          </a:xfrm>
          <a:prstGeom prst="straightConnector1">
            <a:avLst/>
          </a:prstGeom>
          <a:ln w="7620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8924E7-1351-D847-BC7F-E525F810FD2E}"/>
              </a:ext>
            </a:extLst>
          </p:cNvPr>
          <p:cNvSpPr txBox="1"/>
          <p:nvPr/>
        </p:nvSpPr>
        <p:spPr>
          <a:xfrm>
            <a:off x="8115157" y="5186717"/>
            <a:ext cx="3156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are the color names you can use, or use a hex color</a:t>
            </a:r>
          </a:p>
          <a:p>
            <a:r>
              <a:rPr lang="en-US" dirty="0">
                <a:hlinkClick r:id="rId3"/>
              </a:rPr>
              <a:t>https://www.w3schools.com/colors/colors_names.asp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775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3BC6-34AF-404C-A220-D86781F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Wish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C279-23D1-EE46-9516-4422D7AE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We'll deploy the version with image uploads that you built in lab</a:t>
            </a:r>
          </a:p>
          <a:p>
            <a:r>
              <a:rPr lang="en-US" dirty="0"/>
              <a:t>If you need a copy, </a:t>
            </a:r>
            <a:r>
              <a:rPr lang="en-US" dirty="0">
                <a:hlinkClick r:id="rId2"/>
              </a:rPr>
              <a:t>https://github.com/claraj/wishlist_with_uploads </a:t>
            </a:r>
            <a:endParaRPr lang="en-US" dirty="0"/>
          </a:p>
          <a:p>
            <a:r>
              <a:rPr lang="en-US" dirty="0"/>
              <a:t>Has image uploads, requires authentication to use</a:t>
            </a:r>
          </a:p>
          <a:p>
            <a:r>
              <a:rPr lang="en-US" dirty="0"/>
              <a:t>Uses PostgreSQL database</a:t>
            </a:r>
          </a:p>
          <a:p>
            <a:pPr lvl="1"/>
            <a:r>
              <a:rPr lang="en-US" dirty="0"/>
              <a:t>Could use MySQL or another RDB instead, but Django recommends PostgreSQL - various Django features are supported nicely in PostgreSQL</a:t>
            </a:r>
          </a:p>
        </p:txBody>
      </p:sp>
    </p:spTree>
    <p:extLst>
      <p:ext uri="{BB962C8B-B14F-4D97-AF65-F5344CB8AC3E}">
        <p14:creationId xmlns:p14="http://schemas.microsoft.com/office/powerpoint/2010/main" val="1319033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3BC6-34AF-404C-A220-D86781F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Wish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C279-23D1-EE46-9516-4422D7AE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 we need several GCP services to for this app</a:t>
            </a:r>
          </a:p>
          <a:p>
            <a:r>
              <a:rPr lang="en-US" sz="3200" b="1" dirty="0"/>
              <a:t>App Engine,</a:t>
            </a:r>
            <a:r>
              <a:rPr lang="en-US" sz="3200" dirty="0"/>
              <a:t> to run the code </a:t>
            </a:r>
            <a:endParaRPr lang="en-US" sz="3200" b="1" dirty="0"/>
          </a:p>
          <a:p>
            <a:r>
              <a:rPr lang="en-US" sz="3200" b="1" dirty="0"/>
              <a:t>Cloud SQL</a:t>
            </a:r>
            <a:r>
              <a:rPr lang="en-US" sz="3200" dirty="0"/>
              <a:t>, for the database</a:t>
            </a:r>
          </a:p>
          <a:p>
            <a:r>
              <a:rPr lang="en-US" sz="3200" b="1" dirty="0"/>
              <a:t>Cloud Storage</a:t>
            </a:r>
            <a:r>
              <a:rPr lang="en-US" sz="3200" dirty="0"/>
              <a:t>, for media files</a:t>
            </a:r>
          </a:p>
        </p:txBody>
      </p:sp>
    </p:spTree>
    <p:extLst>
      <p:ext uri="{BB962C8B-B14F-4D97-AF65-F5344CB8AC3E}">
        <p14:creationId xmlns:p14="http://schemas.microsoft.com/office/powerpoint/2010/main" val="1699748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25DA-CDC4-374E-9F29-C43648EB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6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Cloud Service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185B-584D-014B-9629-5D394029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287"/>
            <a:ext cx="10515600" cy="4351338"/>
          </a:xfrm>
        </p:spPr>
        <p:txBody>
          <a:bodyPr/>
          <a:lstStyle/>
          <a:p>
            <a:r>
              <a:rPr lang="en-US" dirty="0"/>
              <a:t>The cloud = someone else's computer(s)</a:t>
            </a:r>
          </a:p>
          <a:p>
            <a:r>
              <a:rPr lang="en-US" dirty="0"/>
              <a:t>Set up a web server, database server, storage... on one of your cloud provider's computers, instead of your own</a:t>
            </a:r>
          </a:p>
          <a:p>
            <a:r>
              <a:rPr lang="en-US" dirty="0"/>
              <a:t>Scalable, elastic, always on, rapid deployment, pay-as-you-go pricing</a:t>
            </a:r>
          </a:p>
          <a:p>
            <a:r>
              <a:rPr lang="en-US" dirty="0"/>
              <a:t>Removes the need for organizations to manage their own hardware </a:t>
            </a:r>
          </a:p>
          <a:p>
            <a:pPr lvl="1"/>
            <a:r>
              <a:rPr lang="en-US" dirty="0"/>
              <a:t>Economies of scale, delegate admin, maintenance, security etc. to cloud provider</a:t>
            </a:r>
          </a:p>
          <a:p>
            <a:r>
              <a:rPr lang="en-US" dirty="0"/>
              <a:t>Very, very popular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B1415-A4B1-5647-9709-8550E0DD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20" y="5767389"/>
            <a:ext cx="3851053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8BD81-5B7A-C246-8C2E-5BC5B994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45" y="5771155"/>
            <a:ext cx="1754909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62150-494C-1343-97E7-1C637A47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26" y="5744190"/>
            <a:ext cx="3131753" cy="7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52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CE44-74D4-7445-9B71-6BA91C0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GCP: Create New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093C-98A4-034C-86CF-CB38B80A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54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 GCP, create a new project as before</a:t>
            </a:r>
          </a:p>
          <a:p>
            <a:r>
              <a:rPr lang="en-US" dirty="0">
                <a:hlinkClick r:id="rId2"/>
              </a:rPr>
              <a:t>https://console.cloud.google.com/projectcreate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 it a name e.g. "</a:t>
            </a:r>
            <a:r>
              <a:rPr lang="en-US" dirty="0" err="1"/>
              <a:t>Wishlist</a:t>
            </a:r>
            <a:r>
              <a:rPr lang="en-US" dirty="0"/>
              <a:t>" </a:t>
            </a:r>
          </a:p>
          <a:p>
            <a:r>
              <a:rPr lang="en-US" dirty="0"/>
              <a:t>Note the Project 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49678-5710-2341-A89C-E05EBE27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86" y="1825625"/>
            <a:ext cx="5294810" cy="394364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643222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2EA1-03D7-464E-9184-93A689F9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GCP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95D7-B9D7-924C-94D1-4E6C4E10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home page of the GCP console</a:t>
            </a:r>
          </a:p>
          <a:p>
            <a:r>
              <a:rPr lang="en-US" dirty="0">
                <a:hlinkClick r:id="rId2"/>
              </a:rPr>
              <a:t>https://console.cloud.google.com/</a:t>
            </a:r>
            <a:endParaRPr lang="en-US" dirty="0"/>
          </a:p>
          <a:p>
            <a:r>
              <a:rPr lang="en-US" dirty="0"/>
              <a:t>Select your new project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3DC8E-EB21-064B-98E8-093AE2E8E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72" y="4001294"/>
            <a:ext cx="4622800" cy="10668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49609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37FE-6F13-454B-9A6D-038B53B4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your command prompt/terminal is in the root directory of your Wish List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83867-00EC-E84C-B613-1A7F2948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1755"/>
            <a:ext cx="10515600" cy="3935208"/>
          </a:xfrm>
        </p:spPr>
        <p:txBody>
          <a:bodyPr/>
          <a:lstStyle/>
          <a:p>
            <a:r>
              <a:rPr lang="en-US" dirty="0"/>
              <a:t>It matters where you run these commands from</a:t>
            </a:r>
          </a:p>
          <a:p>
            <a:r>
              <a:rPr lang="en-US" dirty="0"/>
              <a:t>GCP assumes all of the code you want to deploy is in the directory you run the commands from</a:t>
            </a:r>
          </a:p>
        </p:txBody>
      </p:sp>
    </p:spTree>
    <p:extLst>
      <p:ext uri="{BB962C8B-B14F-4D97-AF65-F5344CB8AC3E}">
        <p14:creationId xmlns:p14="http://schemas.microsoft.com/office/powerpoint/2010/main" val="1616793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245E-18E1-B546-A442-68B83B9F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Project, replace example ID with your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11D1A-706D-7E4F-9EF6-C1F87F473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this command, use your own project ID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config set project </a:t>
            </a:r>
            <a:r>
              <a:rPr 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wishlist-id-12345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21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6058-A572-274F-8016-BEAC42D8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that code runs locally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7E886-5BDB-3C4B-B4A3-1B959F0E2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it doesn't run locally, it won't run at App Engine </a:t>
            </a:r>
          </a:p>
          <a:p>
            <a:endParaRPr lang="en-US" dirty="0"/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manage.py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runserver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127.0.0.1:8000/admin</a:t>
            </a:r>
          </a:p>
          <a:p>
            <a:r>
              <a:rPr lang="en-US" dirty="0"/>
              <a:t>Log in with your user account</a:t>
            </a:r>
          </a:p>
          <a:p>
            <a:r>
              <a:rPr lang="en-US" dirty="0"/>
              <a:t>Now should be able to visit site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Also unit tests</a:t>
            </a:r>
          </a:p>
          <a:p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test  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04EC2-974B-4541-8D98-6B86C62BF7DC}"/>
              </a:ext>
            </a:extLst>
          </p:cNvPr>
          <p:cNvSpPr txBox="1"/>
          <p:nvPr/>
        </p:nvSpPr>
        <p:spPr>
          <a:xfrm>
            <a:off x="7846143" y="3293371"/>
            <a:ext cx="3746090" cy="23083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cloned the example, you'll need to make migrations and migrate.</a:t>
            </a:r>
          </a:p>
          <a:p>
            <a:r>
              <a:rPr lang="en-US" sz="2400" dirty="0"/>
              <a:t>And you'll need to create a superuser to access the admin console</a:t>
            </a:r>
          </a:p>
        </p:txBody>
      </p:sp>
    </p:spTree>
    <p:extLst>
      <p:ext uri="{BB962C8B-B14F-4D97-AF65-F5344CB8AC3E}">
        <p14:creationId xmlns:p14="http://schemas.microsoft.com/office/powerpoint/2010/main" val="1077146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036F-7838-1E48-8825-26A92CF4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4C3C-B0F4-B84C-A8B3-BD88F5AA5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need to:</a:t>
            </a:r>
          </a:p>
          <a:p>
            <a:pPr lvl="1"/>
            <a:r>
              <a:rPr lang="en-US" sz="3200" dirty="0"/>
              <a:t>Replace SQLite with PostgreSQL DB</a:t>
            </a:r>
          </a:p>
          <a:p>
            <a:pPr lvl="1"/>
            <a:r>
              <a:rPr lang="en-US" sz="3200" dirty="0"/>
              <a:t>Provide </a:t>
            </a:r>
            <a:r>
              <a:rPr lang="en-US" sz="3200" b="1" dirty="0" err="1"/>
              <a:t>app.yaml</a:t>
            </a:r>
            <a:r>
              <a:rPr lang="en-US" sz="3200" b="1" dirty="0"/>
              <a:t> </a:t>
            </a:r>
            <a:r>
              <a:rPr lang="en-US" sz="3200" dirty="0"/>
              <a:t>configuration file for app so GAE knows how to install dependencies and run the code</a:t>
            </a:r>
          </a:p>
          <a:p>
            <a:pPr lvl="1"/>
            <a:r>
              <a:rPr lang="en-US" sz="3200" dirty="0"/>
              <a:t>Create </a:t>
            </a:r>
            <a:r>
              <a:rPr lang="en-US" sz="3200" b="1" dirty="0"/>
              <a:t>storage buckets </a:t>
            </a:r>
            <a:r>
              <a:rPr lang="en-US" sz="3200" dirty="0"/>
              <a:t>for static file resources and user-uploaded images </a:t>
            </a:r>
          </a:p>
        </p:txBody>
      </p:sp>
    </p:spTree>
    <p:extLst>
      <p:ext uri="{BB962C8B-B14F-4D97-AF65-F5344CB8AC3E}">
        <p14:creationId xmlns:p14="http://schemas.microsoft.com/office/powerpoint/2010/main" val="575920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CE44-74D4-7445-9B71-6BA91C0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vs production aka dev vs prod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093C-98A4-034C-86CF-CB38B80AA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= your local computer aka </a:t>
            </a:r>
            <a:r>
              <a:rPr lang="en-US" b="1" dirty="0"/>
              <a:t>dev</a:t>
            </a:r>
            <a:r>
              <a:rPr lang="en-US" dirty="0"/>
              <a:t> </a:t>
            </a:r>
          </a:p>
          <a:p>
            <a:r>
              <a:rPr lang="en-US" dirty="0"/>
              <a:t>Production = app deployed to customers, running on GCP aka </a:t>
            </a:r>
            <a:r>
              <a:rPr lang="en-US" b="1" dirty="0"/>
              <a:t>prod</a:t>
            </a:r>
          </a:p>
          <a:p>
            <a:endParaRPr lang="en-US" dirty="0"/>
          </a:p>
          <a:p>
            <a:r>
              <a:rPr lang="en-US" dirty="0"/>
              <a:t>The environment the app runs in during development is different during production</a:t>
            </a:r>
          </a:p>
          <a:p>
            <a:pPr lvl="1"/>
            <a:r>
              <a:rPr lang="en-US" dirty="0"/>
              <a:t>How? In what ways?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493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CE44-74D4-7445-9B71-6BA91C0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vs production aka dev vs prod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093C-98A4-034C-86CF-CB38B80AA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Locally, we've been using SQLite. It works very well for development</a:t>
            </a:r>
          </a:p>
          <a:p>
            <a:r>
              <a:rPr lang="en-US" dirty="0"/>
              <a:t>But SQLite is not suitable for a deployed website - can only support one connection at a time, and lacks many features</a:t>
            </a:r>
          </a:p>
        </p:txBody>
      </p:sp>
    </p:spTree>
    <p:extLst>
      <p:ext uri="{BB962C8B-B14F-4D97-AF65-F5344CB8AC3E}">
        <p14:creationId xmlns:p14="http://schemas.microsoft.com/office/powerpoint/2010/main" val="4101116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B82F-0A4A-4747-B3FE-C48EA1F2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B2F82-3ECF-B94E-BF19-F6B111D9E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menu, select SQL from the Storage section</a:t>
            </a:r>
          </a:p>
          <a:p>
            <a:r>
              <a:rPr lang="en-US" dirty="0"/>
              <a:t>Click Create 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9E8D0-EFC7-7B4D-AD7A-CC15C414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68" y="2868110"/>
            <a:ext cx="3098800" cy="29845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A713EE-4DCF-904C-B4CC-E82D60E2046E}"/>
              </a:ext>
            </a:extLst>
          </p:cNvPr>
          <p:cNvSpPr txBox="1"/>
          <p:nvPr/>
        </p:nvSpPr>
        <p:spPr>
          <a:xfrm>
            <a:off x="1244535" y="6463267"/>
            <a:ext cx="519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pin services to the top of the menu if you like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70A117-F0B6-634F-A36B-B312AD56076F}"/>
              </a:ext>
            </a:extLst>
          </p:cNvPr>
          <p:cNvCxnSpPr/>
          <p:nvPr/>
        </p:nvCxnSpPr>
        <p:spPr>
          <a:xfrm flipH="1" flipV="1">
            <a:off x="3732551" y="5351489"/>
            <a:ext cx="314793" cy="1023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1D0E634-4678-F945-BFB9-6B1E80F51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2345544"/>
            <a:ext cx="6235700" cy="3517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8F3072-44C5-E448-B9EF-826D7150D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297" y="507206"/>
            <a:ext cx="3009900" cy="5207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93D398-6292-C447-9E00-66B0ED8D5D73}"/>
              </a:ext>
            </a:extLst>
          </p:cNvPr>
          <p:cNvCxnSpPr>
            <a:cxnSpLocks/>
          </p:cNvCxnSpPr>
          <p:nvPr/>
        </p:nvCxnSpPr>
        <p:spPr>
          <a:xfrm flipV="1">
            <a:off x="6714309" y="766586"/>
            <a:ext cx="1042488" cy="97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19F-71CD-B943-8551-51FB45EA42CD}"/>
              </a:ext>
            </a:extLst>
          </p:cNvPr>
          <p:cNvSpPr txBox="1"/>
          <p:nvPr/>
        </p:nvSpPr>
        <p:spPr>
          <a:xfrm>
            <a:off x="5118100" y="507206"/>
            <a:ext cx="180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open the menu</a:t>
            </a:r>
          </a:p>
        </p:txBody>
      </p:sp>
    </p:spTree>
    <p:extLst>
      <p:ext uri="{BB962C8B-B14F-4D97-AF65-F5344CB8AC3E}">
        <p14:creationId xmlns:p14="http://schemas.microsoft.com/office/powerpoint/2010/main" val="945482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096C-B204-A148-84A3-5BD9AC05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PostgreSQL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D1DC53-A742-0848-9C3B-17467E3E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63885"/>
            <a:ext cx="10515600" cy="1213077"/>
          </a:xfrm>
        </p:spPr>
        <p:txBody>
          <a:bodyPr/>
          <a:lstStyle/>
          <a:p>
            <a:r>
              <a:rPr lang="en-US" dirty="0"/>
              <a:t>Note that other DB options are available, may be useful for final projects?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80524-B539-194F-BF6C-F6B618224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25625"/>
            <a:ext cx="8686800" cy="2755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684F0B-9A8E-0E48-BDF1-F76346BF1DF7}"/>
              </a:ext>
            </a:extLst>
          </p:cNvPr>
          <p:cNvCxnSpPr/>
          <p:nvPr/>
        </p:nvCxnSpPr>
        <p:spPr>
          <a:xfrm flipH="1">
            <a:off x="6695768" y="707923"/>
            <a:ext cx="1268361" cy="165181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18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25DA-CDC4-374E-9F29-C43648EB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6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Cloud Service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185B-584D-014B-9629-5D394029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391"/>
            <a:ext cx="4228535" cy="3933234"/>
          </a:xfrm>
        </p:spPr>
        <p:txBody>
          <a:bodyPr/>
          <a:lstStyle/>
          <a:p>
            <a:r>
              <a:rPr lang="en-US" dirty="0"/>
              <a:t>Computers are virtual machines, usually Linux-based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7E043-B9CB-0B41-8368-31476566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17" y="2135841"/>
            <a:ext cx="47625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71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F8B1-AC8D-3149-B169-7863BDCE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5238750" cy="1325563"/>
          </a:xfrm>
        </p:spPr>
        <p:txBody>
          <a:bodyPr/>
          <a:lstStyle/>
          <a:p>
            <a:r>
              <a:rPr lang="en-US" dirty="0"/>
              <a:t>Instance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E65C-0A7E-8642-9481-98B3B3E9C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5"/>
            <a:ext cx="47053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instance name to whatever you like (</a:t>
            </a:r>
            <a:r>
              <a:rPr lang="en-US" dirty="0" err="1"/>
              <a:t>wishlist-db</a:t>
            </a:r>
            <a:r>
              <a:rPr lang="en-US" dirty="0"/>
              <a:t>?)</a:t>
            </a:r>
          </a:p>
          <a:p>
            <a:r>
              <a:rPr lang="en-US" dirty="0"/>
              <a:t>Set default user password and make a note of it</a:t>
            </a:r>
          </a:p>
          <a:p>
            <a:pPr lvl="1"/>
            <a:r>
              <a:rPr lang="en-US" dirty="0"/>
              <a:t>Use something unique </a:t>
            </a:r>
          </a:p>
          <a:p>
            <a:pPr lvl="1"/>
            <a:r>
              <a:rPr lang="en-US" b="1" dirty="0"/>
              <a:t>DON'T use a password you've used elsewhere  </a:t>
            </a:r>
            <a:endParaRPr lang="en-US" dirty="0"/>
          </a:p>
          <a:p>
            <a:pPr lvl="1"/>
            <a:r>
              <a:rPr lang="en-US" dirty="0"/>
              <a:t>Recommendation: the generate button will make a long random password</a:t>
            </a:r>
          </a:p>
          <a:p>
            <a:endParaRPr lang="en-US" dirty="0"/>
          </a:p>
          <a:p>
            <a:r>
              <a:rPr lang="en-US" dirty="0"/>
              <a:t>Verify region is still us-central1</a:t>
            </a:r>
          </a:p>
          <a:p>
            <a:r>
              <a:rPr lang="en-US" b="1" dirty="0"/>
              <a:t>Show Configuration Options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6F1218-F442-234F-96CE-EDB16D1B54E4}"/>
              </a:ext>
            </a:extLst>
          </p:cNvPr>
          <p:cNvCxnSpPr/>
          <p:nvPr/>
        </p:nvCxnSpPr>
        <p:spPr>
          <a:xfrm flipH="1">
            <a:off x="10987314" y="2612571"/>
            <a:ext cx="754743" cy="508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FB5A061-A6AF-394C-8622-A6CD5D88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57" y="142240"/>
            <a:ext cx="5664200" cy="6515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42346E-4DDA-9941-9D8D-545F6B44266F}"/>
              </a:ext>
            </a:extLst>
          </p:cNvPr>
          <p:cNvCxnSpPr>
            <a:cxnSpLocks/>
          </p:cNvCxnSpPr>
          <p:nvPr/>
        </p:nvCxnSpPr>
        <p:spPr>
          <a:xfrm>
            <a:off x="5238750" y="5823002"/>
            <a:ext cx="94787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762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0B2A-DD77-A047-9BB9-4566B535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dirty="0"/>
              <a:t>Configuration: to keep costs 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641D7-C6EF-1240-8761-9D2F9CF4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10" y="0"/>
            <a:ext cx="4307417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7B394-21DC-FB48-B86D-689B552DB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733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Lowest values for Cores, Memory</a:t>
            </a:r>
          </a:p>
          <a:p>
            <a:r>
              <a:rPr lang="en-US" dirty="0"/>
              <a:t>Drag the Cores slider beyond the left stop to set it to 1 shared CPU</a:t>
            </a:r>
          </a:p>
          <a:p>
            <a:pPr lvl="1"/>
            <a:r>
              <a:rPr lang="en-US" dirty="0"/>
              <a:t>OK for development, probably not enough for deployed service</a:t>
            </a:r>
          </a:p>
          <a:p>
            <a:r>
              <a:rPr lang="en-US" dirty="0"/>
              <a:t>Memory 0.6GB</a:t>
            </a:r>
          </a:p>
          <a:p>
            <a:r>
              <a:rPr lang="en-US" b="1" dirty="0"/>
              <a:t>HDD</a:t>
            </a:r>
            <a:r>
              <a:rPr lang="en-US" dirty="0"/>
              <a:t> not SSD</a:t>
            </a:r>
          </a:p>
          <a:p>
            <a:r>
              <a:rPr lang="en-US" dirty="0"/>
              <a:t>Storage capacity: minimum value</a:t>
            </a:r>
          </a:p>
          <a:p>
            <a:r>
              <a:rPr lang="en-US" dirty="0"/>
              <a:t>Uncheck </a:t>
            </a:r>
            <a:r>
              <a:rPr lang="en-US" b="1" dirty="0"/>
              <a:t>Enable automatic storage increases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21596-B4C5-1B41-AD2B-3EED6C580C91}"/>
              </a:ext>
            </a:extLst>
          </p:cNvPr>
          <p:cNvSpPr txBox="1"/>
          <p:nvPr/>
        </p:nvSpPr>
        <p:spPr>
          <a:xfrm>
            <a:off x="6471513" y="1229023"/>
            <a:ext cx="95699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Drag this slider to the left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441ED7-5C15-A343-B7C2-6002F32B0895}"/>
              </a:ext>
            </a:extLst>
          </p:cNvPr>
          <p:cNvCxnSpPr>
            <a:cxnSpLocks/>
          </p:cNvCxnSpPr>
          <p:nvPr/>
        </p:nvCxnSpPr>
        <p:spPr>
          <a:xfrm>
            <a:off x="6598622" y="6218597"/>
            <a:ext cx="94787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96DC24-8BD4-BA40-9C60-89238629A633}"/>
              </a:ext>
            </a:extLst>
          </p:cNvPr>
          <p:cNvCxnSpPr>
            <a:cxnSpLocks/>
          </p:cNvCxnSpPr>
          <p:nvPr/>
        </p:nvCxnSpPr>
        <p:spPr>
          <a:xfrm>
            <a:off x="6598622" y="4884022"/>
            <a:ext cx="94787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689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CE83-8377-8440-9DDA-9C9E14C8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05400" cy="1325563"/>
          </a:xfrm>
        </p:spPr>
        <p:txBody>
          <a:bodyPr/>
          <a:lstStyle/>
          <a:p>
            <a:r>
              <a:rPr lang="en-US" dirty="0"/>
              <a:t>Configuration: to keep costs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90353-D334-0D47-BCBD-9B98BAC97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4705350" cy="4119563"/>
          </a:xfrm>
        </p:spPr>
        <p:txBody>
          <a:bodyPr/>
          <a:lstStyle/>
          <a:p>
            <a:r>
              <a:rPr lang="en-US" b="1" dirty="0"/>
              <a:t>Uncheck</a:t>
            </a:r>
            <a:r>
              <a:rPr lang="en-US" dirty="0"/>
              <a:t> automate backups</a:t>
            </a:r>
          </a:p>
          <a:p>
            <a:endParaRPr lang="en-US" dirty="0"/>
          </a:p>
          <a:p>
            <a:r>
              <a:rPr lang="en-US" dirty="0"/>
              <a:t>Single zone availability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Create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DA606-5406-4048-AA68-BA4282FD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59" y="0"/>
            <a:ext cx="4863582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FD30AC-1B7B-8047-A55E-A6CE99DD2C3D}"/>
              </a:ext>
            </a:extLst>
          </p:cNvPr>
          <p:cNvCxnSpPr>
            <a:cxnSpLocks/>
          </p:cNvCxnSpPr>
          <p:nvPr/>
        </p:nvCxnSpPr>
        <p:spPr>
          <a:xfrm>
            <a:off x="5543550" y="926538"/>
            <a:ext cx="94787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364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B6D5-6E2A-1943-B647-7A136437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Configuration: development vs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9D076-3BE9-6544-B6C2-9E608F9E0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You'd make different choices for a production site</a:t>
            </a:r>
          </a:p>
          <a:p>
            <a:r>
              <a:rPr lang="en-US" dirty="0"/>
              <a:t>For development, we care most about getting it working</a:t>
            </a:r>
          </a:p>
          <a:p>
            <a:r>
              <a:rPr lang="en-US" dirty="0"/>
              <a:t>Any of the database settings can be upgraded to production-suitable choices (for example, more vCPUs, enable backups) once the site goes live to customers, no changes needed to code</a:t>
            </a:r>
          </a:p>
          <a:p>
            <a:r>
              <a:rPr lang="en-US" dirty="0"/>
              <a:t>Configuration choices are going to depend on the needs of the site, and your budget</a:t>
            </a:r>
          </a:p>
        </p:txBody>
      </p:sp>
    </p:spTree>
    <p:extLst>
      <p:ext uri="{BB962C8B-B14F-4D97-AF65-F5344CB8AC3E}">
        <p14:creationId xmlns:p14="http://schemas.microsoft.com/office/powerpoint/2010/main" val="3067955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2BFA-52CD-DD46-B5DE-E9148B76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created - it make take a few minutes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C17B-5D56-A946-862C-CD8EF768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your database server</a:t>
            </a:r>
          </a:p>
          <a:p>
            <a:r>
              <a:rPr lang="en-US" dirty="0"/>
              <a:t>Click on the instance ID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D9495-AB81-084D-A18D-2872338A1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8" y="3038896"/>
            <a:ext cx="10807881" cy="27292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1ABC20-7D10-7446-91F4-D1136315D1BF}"/>
              </a:ext>
            </a:extLst>
          </p:cNvPr>
          <p:cNvCxnSpPr>
            <a:cxnSpLocks/>
          </p:cNvCxnSpPr>
          <p:nvPr/>
        </p:nvCxnSpPr>
        <p:spPr>
          <a:xfrm flipH="1" flipV="1">
            <a:off x="2647013" y="5516132"/>
            <a:ext cx="509142" cy="108984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57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3BD-8CBA-2047-B35A-3C783ED7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USERS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2561A-6362-9B4D-BBFC-2EAECDDC6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95949" cy="46323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web app needs a user account to connect to the Postgres database</a:t>
            </a:r>
          </a:p>
          <a:p>
            <a:r>
              <a:rPr lang="en-US" dirty="0"/>
              <a:t>Why not use the root user account we just created?</a:t>
            </a:r>
          </a:p>
          <a:p>
            <a:r>
              <a:rPr lang="en-US" dirty="0"/>
              <a:t>In the Users tab,</a:t>
            </a:r>
          </a:p>
          <a:p>
            <a:r>
              <a:rPr lang="en-US" dirty="0"/>
              <a:t>Click Create a user button</a:t>
            </a:r>
          </a:p>
          <a:p>
            <a:r>
              <a:rPr lang="en-US" dirty="0"/>
              <a:t>Name = </a:t>
            </a:r>
            <a:r>
              <a:rPr lang="en-US" b="1" dirty="0"/>
              <a:t>traveler</a:t>
            </a:r>
            <a:r>
              <a:rPr lang="en-US" dirty="0"/>
              <a:t>, use a strong password. You'll type in in plain text in a configuration file so don't use a password you use anywhere else!</a:t>
            </a:r>
          </a:p>
          <a:p>
            <a:r>
              <a:rPr lang="en-US" dirty="0"/>
              <a:t>Remember the password</a:t>
            </a:r>
          </a:p>
          <a:p>
            <a:r>
              <a:rPr lang="en-US" dirty="0"/>
              <a:t>Click Create</a:t>
            </a:r>
          </a:p>
          <a:p>
            <a:endParaRPr lang="en-US" dirty="0"/>
          </a:p>
          <a:p>
            <a:r>
              <a:rPr lang="en-US" dirty="0"/>
              <a:t>Come back to this screen if you forget the password or want to change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AC7569-B400-AD41-AA94-16CEA0B3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027906"/>
            <a:ext cx="4902200" cy="23368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B819E-9EFD-0A4E-91E0-36862B8F1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3627436"/>
            <a:ext cx="4972823" cy="2830513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D02245-9F1A-AE49-B08C-2B7243124417}"/>
              </a:ext>
            </a:extLst>
          </p:cNvPr>
          <p:cNvCxnSpPr>
            <a:cxnSpLocks/>
          </p:cNvCxnSpPr>
          <p:nvPr/>
        </p:nvCxnSpPr>
        <p:spPr>
          <a:xfrm>
            <a:off x="9792929" y="365125"/>
            <a:ext cx="641232" cy="146049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429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3BD-8CBA-2047-B35A-3C783ED7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2561A-6362-9B4D-BBFC-2EAECDDC6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GCP and non-GCP services may need to connect to this database; each service will most likely use a separate user account</a:t>
            </a:r>
          </a:p>
          <a:p>
            <a:r>
              <a:rPr lang="en-US" dirty="0"/>
              <a:t>So if you had a utility app that worked with this database, you'd create a separate user account for that app</a:t>
            </a:r>
          </a:p>
          <a:p>
            <a:r>
              <a:rPr lang="en-US" dirty="0"/>
              <a:t>Makes maintenance, monitoring, and access control much easier</a:t>
            </a:r>
          </a:p>
        </p:txBody>
      </p:sp>
    </p:spTree>
    <p:extLst>
      <p:ext uri="{BB962C8B-B14F-4D97-AF65-F5344CB8AC3E}">
        <p14:creationId xmlns:p14="http://schemas.microsoft.com/office/powerpoint/2010/main" val="4120483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98D1-5253-D741-9C29-1CB7C933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C429-F844-F74A-9198-6DA135F4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8800" cy="4351338"/>
          </a:xfrm>
        </p:spPr>
        <p:txBody>
          <a:bodyPr/>
          <a:lstStyle/>
          <a:p>
            <a:r>
              <a:rPr lang="en-US" dirty="0"/>
              <a:t>Click on the Databases tab</a:t>
            </a:r>
          </a:p>
          <a:p>
            <a:endParaRPr lang="en-US" dirty="0"/>
          </a:p>
          <a:p>
            <a:r>
              <a:rPr lang="en-US" dirty="0"/>
              <a:t>Click </a:t>
            </a:r>
            <a:r>
              <a:rPr lang="en-US" b="1" dirty="0"/>
              <a:t>Create database </a:t>
            </a:r>
            <a:r>
              <a:rPr lang="en-US" dirty="0"/>
              <a:t>button</a:t>
            </a:r>
          </a:p>
          <a:p>
            <a:endParaRPr lang="en-US" dirty="0"/>
          </a:p>
          <a:p>
            <a:r>
              <a:rPr lang="en-US" dirty="0"/>
              <a:t>Create a database called </a:t>
            </a:r>
            <a:r>
              <a:rPr lang="en-US" b="1" dirty="0"/>
              <a:t>places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3DCEF-1A64-5744-9294-18AFCE490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65125"/>
            <a:ext cx="6210300" cy="35433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42EB0-8BA8-5146-A979-373CA04A8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889" y="4323691"/>
            <a:ext cx="5206795" cy="2094289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6F046E-DD1D-DF47-BC62-F9F680E82E2D}"/>
              </a:ext>
            </a:extLst>
          </p:cNvPr>
          <p:cNvCxnSpPr>
            <a:cxnSpLocks/>
          </p:cNvCxnSpPr>
          <p:nvPr/>
        </p:nvCxnSpPr>
        <p:spPr>
          <a:xfrm flipH="1" flipV="1">
            <a:off x="10522651" y="1825625"/>
            <a:ext cx="259033" cy="133053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9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B05F-2F2F-8448-99DD-4A35349E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05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local app to 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41FC-4F7B-F641-9BDB-43165E44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24" y="0"/>
            <a:ext cx="4086087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1943-D43D-AE4E-BB8D-F12700A58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7258" cy="4351338"/>
          </a:xfrm>
        </p:spPr>
        <p:txBody>
          <a:bodyPr/>
          <a:lstStyle/>
          <a:p>
            <a:r>
              <a:rPr lang="en-US" dirty="0"/>
              <a:t>In the Instance Details page for your DB instance, make a note of the the</a:t>
            </a:r>
            <a:r>
              <a:rPr lang="en-US" b="1" dirty="0"/>
              <a:t> instance connection name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332C49-13C3-EB41-8590-B9CFB8E02DB6}"/>
              </a:ext>
            </a:extLst>
          </p:cNvPr>
          <p:cNvCxnSpPr>
            <a:cxnSpLocks/>
          </p:cNvCxnSpPr>
          <p:nvPr/>
        </p:nvCxnSpPr>
        <p:spPr>
          <a:xfrm>
            <a:off x="5312229" y="3799386"/>
            <a:ext cx="1988457" cy="20984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340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BDE6-93C7-9640-A33E-55DDF8F0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Cloud SQL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A152B-F037-DA4C-86DC-C3E0BCB3B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APIs and Services           Click Enable APIs and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3E061-72B9-B94D-9238-66DB75AD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05" y="2870200"/>
            <a:ext cx="3162300" cy="34417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69CD1-3951-2E43-B95F-F3201FA2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11" y="4171950"/>
            <a:ext cx="4965700" cy="4191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2431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66B0-EE79-D248-80E1-DD0BF49A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88B9-D348-0349-A24D-79A05C0D1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DF2B6-A768-5944-90AB-B36F7A64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99528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580B01-7FEC-FE4C-A6A3-763C8AF5947D}"/>
              </a:ext>
            </a:extLst>
          </p:cNvPr>
          <p:cNvSpPr/>
          <p:nvPr/>
        </p:nvSpPr>
        <p:spPr>
          <a:xfrm>
            <a:off x="8226183" y="3943040"/>
            <a:ext cx="3331527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Even Microsoft's Azure uses Linux virtual machines!</a:t>
            </a:r>
          </a:p>
          <a:p>
            <a:r>
              <a:rPr lang="en-US" dirty="0">
                <a:hlinkClick r:id="rId3"/>
              </a:rPr>
              <a:t>https://azure.microsoft.com/en-us/overview/what-is-a-virtual-machine/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225578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375F-445A-7C4E-B08A-5333AD02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Cloud SQL Admin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26A63-C3BC-6640-887E-4A66E553D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Select, click Enable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6BD44-A69E-9045-95A4-B40332F8D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1" y="3192411"/>
            <a:ext cx="4542299" cy="11811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BB5C96-9F3E-F041-9737-C46094CB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36" y="2576461"/>
            <a:ext cx="6515100" cy="24130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43136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9CF5-6BF7-5C43-AE78-F591BB06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talk to the database? Connecting </a:t>
            </a:r>
            <a:r>
              <a:rPr lang="en-US" b="1" dirty="0"/>
              <a:t>local </a:t>
            </a:r>
            <a:r>
              <a:rPr lang="en-US" dirty="0"/>
              <a:t>app to 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B46B2-27B2-0B45-BDA7-8E144AC1747F}"/>
              </a:ext>
            </a:extLst>
          </p:cNvPr>
          <p:cNvSpPr txBox="1"/>
          <p:nvPr/>
        </p:nvSpPr>
        <p:spPr>
          <a:xfrm>
            <a:off x="1284961" y="4872672"/>
            <a:ext cx="5039639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Your computer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8AFB-173E-A246-BD84-D8403D40B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6575"/>
          </a:xfrm>
        </p:spPr>
        <p:txBody>
          <a:bodyPr>
            <a:normAutofit/>
          </a:bodyPr>
          <a:lstStyle/>
          <a:p>
            <a:r>
              <a:rPr lang="en-US" dirty="0"/>
              <a:t>Need the Cloud SQL Proxy to authenticate from your local computer to your </a:t>
            </a:r>
            <a:r>
              <a:rPr lang="en-US" dirty="0" err="1"/>
              <a:t>PostgresSQL</a:t>
            </a:r>
            <a:r>
              <a:rPr lang="en-US" dirty="0"/>
              <a:t> database</a:t>
            </a:r>
          </a:p>
          <a:p>
            <a:r>
              <a:rPr lang="en-US" dirty="0"/>
              <a:t>Even if a user's DB login and password is correct, by default, the only thing permitted to connect to this database is other parts of your project</a:t>
            </a:r>
          </a:p>
          <a:p>
            <a:r>
              <a:rPr lang="en-US" dirty="0"/>
              <a:t>Your app will connect to the </a:t>
            </a:r>
            <a:r>
              <a:rPr lang="en-US" dirty="0" err="1"/>
              <a:t>cloud_sql_proxy</a:t>
            </a:r>
            <a:r>
              <a:rPr lang="en-US" dirty="0"/>
              <a:t>, which with authorize on your behalf, and will connect to your database instance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7079C-9B73-9B4E-90E7-CEB88F34688D}"/>
              </a:ext>
            </a:extLst>
          </p:cNvPr>
          <p:cNvSpPr txBox="1"/>
          <p:nvPr/>
        </p:nvSpPr>
        <p:spPr>
          <a:xfrm>
            <a:off x="1625600" y="5489535"/>
            <a:ext cx="14975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Your local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80857-865C-8B4F-8AB6-3D4D20B1C199}"/>
              </a:ext>
            </a:extLst>
          </p:cNvPr>
          <p:cNvSpPr txBox="1"/>
          <p:nvPr/>
        </p:nvSpPr>
        <p:spPr>
          <a:xfrm>
            <a:off x="3866224" y="5515570"/>
            <a:ext cx="17153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cloud_sql_proxy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84F86-110F-B949-AAED-0D99DEED50BD}"/>
              </a:ext>
            </a:extLst>
          </p:cNvPr>
          <p:cNvSpPr txBox="1"/>
          <p:nvPr/>
        </p:nvSpPr>
        <p:spPr>
          <a:xfrm>
            <a:off x="7645523" y="4872672"/>
            <a:ext cx="3378200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GCP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FC72F-6C7F-1D4A-8D38-905A6C9D7980}"/>
              </a:ext>
            </a:extLst>
          </p:cNvPr>
          <p:cNvSpPr txBox="1"/>
          <p:nvPr/>
        </p:nvSpPr>
        <p:spPr>
          <a:xfrm>
            <a:off x="8162828" y="5515570"/>
            <a:ext cx="23435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Your database instance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686230-BDB3-7B4B-905D-8DB9503D8B6F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581565" y="5700236"/>
            <a:ext cx="2581263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418871-C3BC-0643-8708-20C86AD8982F}"/>
              </a:ext>
            </a:extLst>
          </p:cNvPr>
          <p:cNvCxnSpPr>
            <a:cxnSpLocks/>
          </p:cNvCxnSpPr>
          <p:nvPr/>
        </p:nvCxnSpPr>
        <p:spPr>
          <a:xfrm>
            <a:off x="3123189" y="5721866"/>
            <a:ext cx="800277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54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9CF5-6BF7-5C43-AE78-F591BB06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</a:t>
            </a:r>
            <a:r>
              <a:rPr lang="en-US" b="1" dirty="0"/>
              <a:t>local </a:t>
            </a:r>
            <a:r>
              <a:rPr lang="en-US" dirty="0"/>
              <a:t>app to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8AFB-173E-A246-BD84-D8403D40B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96200" cy="43719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the Cloud SQL Proxy, follow install instructions here:</a:t>
            </a:r>
          </a:p>
          <a:p>
            <a:r>
              <a:rPr lang="en-US" dirty="0">
                <a:hlinkClick r:id="rId3"/>
              </a:rPr>
              <a:t>https://cloud.google.com/sql/docs/postgres/quickstart-proxy-test</a:t>
            </a:r>
            <a:endParaRPr lang="en-US" dirty="0"/>
          </a:p>
          <a:p>
            <a:r>
              <a:rPr lang="en-US" dirty="0"/>
              <a:t>Mac: use curl to download, make the </a:t>
            </a:r>
            <a:r>
              <a:rPr lang="en-US" dirty="0" err="1"/>
              <a:t>cloud_sql_proxy</a:t>
            </a:r>
            <a:r>
              <a:rPr lang="en-US" dirty="0"/>
              <a:t> file executable</a:t>
            </a:r>
          </a:p>
          <a:p>
            <a:r>
              <a:rPr lang="en-US" dirty="0"/>
              <a:t>PC: download the </a:t>
            </a:r>
            <a:r>
              <a:rPr lang="en-US" dirty="0" err="1"/>
              <a:t>cloud_sql_proxy.exe</a:t>
            </a:r>
            <a:r>
              <a:rPr lang="en-US" dirty="0"/>
              <a:t> file to your computer </a:t>
            </a:r>
          </a:p>
          <a:p>
            <a:r>
              <a:rPr lang="en-US" dirty="0"/>
              <a:t>Save this file somewhere convenient on your computer that's in your path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08EFD-4500-594C-B474-F1AA1E408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429" y="1342642"/>
            <a:ext cx="2681576" cy="4310063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58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FCA9-0CDB-274B-811D-4C25107A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4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Open another terminal/command prompt</a:t>
            </a:r>
            <a:br>
              <a:rPr lang="en-US" sz="4800" dirty="0"/>
            </a:br>
            <a:r>
              <a:rPr lang="en-US" sz="4800" dirty="0"/>
              <a:t>Run </a:t>
            </a:r>
            <a:r>
              <a:rPr lang="en-US" sz="4800" dirty="0" err="1"/>
              <a:t>cloud_sql_proxy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6CBB-A293-A846-8C87-7C004A47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84948"/>
            <a:ext cx="10872019" cy="4351338"/>
          </a:xfrm>
        </p:spPr>
        <p:txBody>
          <a:bodyPr>
            <a:normAutofit/>
          </a:bodyPr>
          <a:lstStyle/>
          <a:p>
            <a:r>
              <a:rPr lang="en-US" sz="2200" dirty="0"/>
              <a:t>Replace my instance name with yours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Windows:  </a:t>
            </a:r>
            <a:r>
              <a:rPr lang="en-US" sz="2200" b="1" dirty="0" err="1"/>
              <a:t>cloud_sql_proxy</a:t>
            </a:r>
            <a:r>
              <a:rPr lang="en-US" sz="2200" b="1" dirty="0"/>
              <a:t> -instances=wishlist-258321:us-central1:wishlist-db=tcp:5432</a:t>
            </a:r>
          </a:p>
          <a:p>
            <a:pPr marL="0" indent="0">
              <a:buNone/>
            </a:pPr>
            <a:r>
              <a:rPr lang="en-US" sz="2200" dirty="0"/>
              <a:t>Mac:   </a:t>
            </a:r>
            <a:r>
              <a:rPr lang="en-US" sz="2200" b="1" dirty="0"/>
              <a:t>./</a:t>
            </a:r>
            <a:r>
              <a:rPr lang="en-US" sz="2200" b="1" dirty="0" err="1"/>
              <a:t>cloud_sql_proxy</a:t>
            </a:r>
            <a:r>
              <a:rPr lang="en-US" sz="2200" b="1" dirty="0"/>
              <a:t> -instances=wishlist-258321:us-central1:wishlist-db=tcp:5432</a:t>
            </a:r>
          </a:p>
          <a:p>
            <a:endParaRPr lang="en-US" sz="2200" dirty="0"/>
          </a:p>
          <a:p>
            <a:r>
              <a:rPr lang="en-US" sz="2200" dirty="0"/>
              <a:t>Should see a "Listening on 127.0.0.1:5432 for </a:t>
            </a:r>
            <a:r>
              <a:rPr lang="en-US" sz="2200" i="1" dirty="0"/>
              <a:t>your instance name</a:t>
            </a:r>
            <a:r>
              <a:rPr lang="en-US" sz="2200" dirty="0"/>
              <a:t>" and "ready for new connections" messages</a:t>
            </a:r>
          </a:p>
          <a:p>
            <a:r>
              <a:rPr lang="en-US" sz="2200" dirty="0"/>
              <a:t>Leave the </a:t>
            </a:r>
            <a:r>
              <a:rPr lang="en-US" sz="2200" dirty="0" err="1"/>
              <a:t>cloud_sql_proxy</a:t>
            </a:r>
            <a:r>
              <a:rPr lang="en-US" sz="2200" dirty="0"/>
              <a:t> running while your app needs to connect to the cloud DB</a:t>
            </a:r>
          </a:p>
          <a:p>
            <a:r>
              <a:rPr lang="en-US" sz="2200" dirty="0"/>
              <a:t>Note: to stop the proxy, press </a:t>
            </a:r>
            <a:r>
              <a:rPr lang="en-US" sz="2200" dirty="0" err="1"/>
              <a:t>Control+C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DAA41-D5F7-274F-B3CD-B0312981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5585436"/>
            <a:ext cx="9258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0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1E71-FD4E-440D-BFC7-AC9E4CD5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cloud_sql_proxy</a:t>
            </a:r>
            <a:r>
              <a:rPr lang="en-US" dirty="0"/>
              <a:t> 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8C04-7FDB-4461-99C1-1A2D4C15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</a:t>
            </a:r>
            <a:r>
              <a:rPr lang="en-US" dirty="0" err="1"/>
              <a:t>CloudSQL</a:t>
            </a:r>
            <a:r>
              <a:rPr lang="en-US" dirty="0"/>
              <a:t> instance and database have been created</a:t>
            </a:r>
          </a:p>
          <a:p>
            <a:r>
              <a:rPr lang="en-US" dirty="0"/>
              <a:t>Verify instance name is your own DB</a:t>
            </a:r>
          </a:p>
          <a:p>
            <a:r>
              <a:rPr lang="en-US" dirty="0"/>
              <a:t>If you have PostgreSQL installed, stop it running</a:t>
            </a:r>
          </a:p>
          <a:p>
            <a:r>
              <a:rPr lang="en-US" dirty="0"/>
              <a:t>Is the time on your computer correct? </a:t>
            </a:r>
          </a:p>
          <a:p>
            <a:r>
              <a:rPr lang="en-US" dirty="0"/>
              <a:t>Cloud APIs and Cloud Admin API are enabled</a:t>
            </a:r>
          </a:p>
          <a:p>
            <a:endParaRPr lang="en-US" dirty="0"/>
          </a:p>
          <a:p>
            <a:r>
              <a:rPr lang="en-US" dirty="0"/>
              <a:t>When you try and connect your app, double-check settings.py and your password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3942936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41C0-7335-B445-A518-A99F0B630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Postgres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DCA1-D300-1142-A190-A709D5AA7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 install psycopg2</a:t>
            </a:r>
          </a:p>
          <a:p>
            <a:endParaRPr lang="en-US" dirty="0"/>
          </a:p>
          <a:p>
            <a:r>
              <a:rPr lang="en-US" dirty="0"/>
              <a:t>or </a:t>
            </a:r>
          </a:p>
          <a:p>
            <a:endParaRPr lang="en-US" dirty="0"/>
          </a:p>
          <a:p>
            <a:r>
              <a:rPr lang="en-US" dirty="0"/>
              <a:t>pip install psycopg2-binary </a:t>
            </a:r>
          </a:p>
        </p:txBody>
      </p:sp>
    </p:spTree>
    <p:extLst>
      <p:ext uri="{BB962C8B-B14F-4D97-AF65-F5344CB8AC3E}">
        <p14:creationId xmlns:p14="http://schemas.microsoft.com/office/powerpoint/2010/main" val="2986945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C6FF-2FF8-934F-83B8-BB51C861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dependencies to </a:t>
            </a:r>
            <a:r>
              <a:rPr lang="en-US" dirty="0" err="1"/>
              <a:t>requirements.txt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FB0AE-AB22-3C47-89A8-B206A13E2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579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Everyone: include psycopg2 and </a:t>
            </a:r>
            <a:r>
              <a:rPr lang="en-US" dirty="0" err="1"/>
              <a:t>gunicorn</a:t>
            </a:r>
            <a:endParaRPr lang="en-US" dirty="0"/>
          </a:p>
          <a:p>
            <a:endParaRPr lang="en-US" dirty="0"/>
          </a:p>
          <a:p>
            <a:r>
              <a:rPr lang="en-US" dirty="0"/>
              <a:t>Windows users: </a:t>
            </a:r>
            <a:r>
              <a:rPr lang="en-US" dirty="0" err="1"/>
              <a:t>gunicorn</a:t>
            </a:r>
            <a:r>
              <a:rPr lang="en-US" dirty="0"/>
              <a:t> won't work locally on your computer, so no point pip installing it</a:t>
            </a:r>
          </a:p>
          <a:p>
            <a:r>
              <a:rPr lang="en-US" dirty="0"/>
              <a:t>Mac/Linux: </a:t>
            </a:r>
            <a:r>
              <a:rPr lang="en-US" dirty="0" err="1"/>
              <a:t>gunicorn</a:t>
            </a:r>
            <a:r>
              <a:rPr lang="en-US" dirty="0"/>
              <a:t> will work locally but you probably don't need it, Django's built-in web server is sufficient for running and testing your site locally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E8636-FF2C-6645-B4F8-9C72232A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64" y="2350293"/>
            <a:ext cx="4815944" cy="34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46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2D9200B-8452-0845-93DA-384DE4A4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2" y="1367666"/>
            <a:ext cx="7616638" cy="4478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06D913-35F5-2A46-B50B-B60868FA7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" y="365125"/>
            <a:ext cx="2786338" cy="125102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wishlist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ABD28-F944-4048-8DDA-9CC681BF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34" y="1825625"/>
            <a:ext cx="321346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Replace the current DATABASES setting on line ~77 with this,</a:t>
            </a:r>
          </a:p>
          <a:p>
            <a:r>
              <a:rPr lang="en-US" b="1" dirty="0"/>
              <a:t>Use your own database instance name for the host</a:t>
            </a:r>
          </a:p>
          <a:p>
            <a:r>
              <a:rPr lang="en-US" dirty="0"/>
              <a:t>Should be '/</a:t>
            </a:r>
            <a:r>
              <a:rPr lang="en-US" dirty="0" err="1"/>
              <a:t>cloudsql</a:t>
            </a:r>
            <a:r>
              <a:rPr lang="en-US" dirty="0"/>
              <a:t>/your-instance-connection-name'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33008-E44B-5E40-BB11-A65F57C56713}"/>
              </a:ext>
            </a:extLst>
          </p:cNvPr>
          <p:cNvSpPr txBox="1"/>
          <p:nvPr/>
        </p:nvSpPr>
        <p:spPr>
          <a:xfrm>
            <a:off x="7213626" y="3816628"/>
            <a:ext cx="41106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will be /</a:t>
            </a:r>
            <a:r>
              <a:rPr lang="en-US" b="1" dirty="0" err="1"/>
              <a:t>cloudsql</a:t>
            </a:r>
            <a:r>
              <a:rPr lang="en-US" dirty="0"/>
              <a:t>/your-instance-name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FC3EA1-C5B7-2E4E-91AB-F2DB306677CF}"/>
              </a:ext>
            </a:extLst>
          </p:cNvPr>
          <p:cNvCxnSpPr/>
          <p:nvPr/>
        </p:nvCxnSpPr>
        <p:spPr>
          <a:xfrm flipH="1" flipV="1">
            <a:off x="9614263" y="3387918"/>
            <a:ext cx="365760" cy="41769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161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0190-638B-4E4A-9A2B-3F454BB5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TRAVELER_PW 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6A0A-07BF-5B41-A799-FDF220FC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example, if your password was </a:t>
            </a:r>
            <a:r>
              <a:rPr lang="en-US" b="1" i="1" dirty="0"/>
              <a:t>kittens</a:t>
            </a:r>
            <a:r>
              <a:rPr lang="en-US" dirty="0"/>
              <a:t>, run the command in the terminal/command prompt that you will run your app from,</a:t>
            </a:r>
          </a:p>
          <a:p>
            <a:endParaRPr lang="en-US" dirty="0"/>
          </a:p>
          <a:p>
            <a:r>
              <a:rPr lang="en-US" dirty="0"/>
              <a:t>Mac: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export TRAVELER_PW=kittens</a:t>
            </a:r>
          </a:p>
          <a:p>
            <a:r>
              <a:rPr lang="en-US" dirty="0"/>
              <a:t>PC: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set TRAVELER_PW=kittens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Put quotes around your password if it has spaces in </a:t>
            </a:r>
          </a:p>
          <a:p>
            <a:pPr marL="0" indent="0">
              <a:buNone/>
            </a:pPr>
            <a:r>
              <a:rPr lang="en-US" dirty="0"/>
              <a:t>Don't use </a:t>
            </a:r>
            <a:r>
              <a:rPr lang="en-US" b="1" i="1" dirty="0"/>
              <a:t>kittens</a:t>
            </a:r>
            <a:r>
              <a:rPr lang="en-US" dirty="0"/>
              <a:t> as your real password</a:t>
            </a:r>
          </a:p>
        </p:txBody>
      </p:sp>
    </p:spTree>
    <p:extLst>
      <p:ext uri="{BB962C8B-B14F-4D97-AF65-F5344CB8AC3E}">
        <p14:creationId xmlns:p14="http://schemas.microsoft.com/office/powerpoint/2010/main" val="2373012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C7E4-4F7C-BA4C-A187-124C0E69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AFE5-90F8-434E-8742-123F130B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piece of code has to do different things depending on environment it is running in: locally in development or deployed to production</a:t>
            </a:r>
          </a:p>
          <a:p>
            <a:r>
              <a:rPr lang="en-US" dirty="0"/>
              <a:t>Configure </a:t>
            </a:r>
            <a:r>
              <a:rPr lang="en-US" dirty="0" err="1"/>
              <a:t>settings.py</a:t>
            </a:r>
            <a:r>
              <a:rPr lang="en-US" dirty="0"/>
              <a:t> to connect </a:t>
            </a:r>
          </a:p>
          <a:p>
            <a:pPr lvl="1"/>
            <a:r>
              <a:rPr lang="en-US" dirty="0"/>
              <a:t>To the cloud proxy when your app is running locally</a:t>
            </a:r>
          </a:p>
          <a:p>
            <a:pPr lvl="1"/>
            <a:r>
              <a:rPr lang="en-US" dirty="0"/>
              <a:t>Directly to the instance when deployed</a:t>
            </a:r>
          </a:p>
          <a:p>
            <a:r>
              <a:rPr lang="en-US" dirty="0"/>
              <a:t>GAE creates a few environment variables for your app, including one called </a:t>
            </a:r>
            <a:r>
              <a:rPr lang="en-US" b="1" dirty="0"/>
              <a:t>GAE_INSTANCE</a:t>
            </a:r>
          </a:p>
          <a:p>
            <a:r>
              <a:rPr lang="en-US" dirty="0"/>
              <a:t>So if this environment variable exists, then our app must be running on GAE</a:t>
            </a:r>
          </a:p>
          <a:p>
            <a:pPr lvl="1"/>
            <a:r>
              <a:rPr lang="en-US" dirty="0"/>
              <a:t>Unless you happened to create a local environment variable called GAE_INSTANCE, but don't do that</a:t>
            </a:r>
          </a:p>
          <a:p>
            <a:endParaRPr lang="en-US" dirty="0"/>
          </a:p>
          <a:p>
            <a:r>
              <a:rPr lang="en-US" dirty="0"/>
              <a:t>Real apps might have more environments: development, testing, staging, deployed...</a:t>
            </a:r>
          </a:p>
        </p:txBody>
      </p:sp>
    </p:spTree>
    <p:extLst>
      <p:ext uri="{BB962C8B-B14F-4D97-AF65-F5344CB8AC3E}">
        <p14:creationId xmlns:p14="http://schemas.microsoft.com/office/powerpoint/2010/main" val="104913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3CB6-255E-8547-9255-509A1391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A19B-40F0-6E4C-9B21-588D8DE4C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Fast setup - no physical hardware to install and manage </a:t>
            </a:r>
          </a:p>
          <a:p>
            <a:pPr lvl="1"/>
            <a:r>
              <a:rPr lang="en-US" dirty="0"/>
              <a:t>No need to deal with upgrading hardware, patching, maintenance... </a:t>
            </a:r>
          </a:p>
          <a:p>
            <a:pPr lvl="1"/>
            <a:r>
              <a:rPr lang="en-US" dirty="0"/>
              <a:t>Economies of scale - cloud provider can operate 1000s of servers somewhere power is cheap, pass savings to customer </a:t>
            </a:r>
            <a:r>
              <a:rPr lang="en-US" dirty="0">
                <a:hlinkClick r:id="rId2"/>
              </a:rPr>
              <a:t>https://www.google.com/about/datacenters/</a:t>
            </a:r>
            <a:r>
              <a:rPr lang="en-US" dirty="0"/>
              <a:t> </a:t>
            </a:r>
          </a:p>
          <a:p>
            <a:r>
              <a:rPr lang="en-US" dirty="0"/>
              <a:t>Elastic, scalable</a:t>
            </a:r>
          </a:p>
          <a:p>
            <a:pPr lvl="1"/>
            <a:r>
              <a:rPr lang="en-US" dirty="0"/>
              <a:t>If demand is low, uses only resources needed. If demand increases, can automatically scale (add new virtual servers - </a:t>
            </a:r>
            <a:r>
              <a:rPr lang="en-US" b="1" dirty="0"/>
              <a:t>instances</a:t>
            </a:r>
            <a:r>
              <a:rPr lang="en-US" dirty="0"/>
              <a:t> - and balance load between them) to handle demand; remove/scale down when demand falls</a:t>
            </a:r>
          </a:p>
          <a:p>
            <a:pPr lvl="1"/>
            <a:r>
              <a:rPr lang="en-US" dirty="0"/>
              <a:t>What companies can you think of that don't have consistent requirements for infrastructure?</a:t>
            </a:r>
          </a:p>
          <a:p>
            <a:r>
              <a:rPr lang="en-US" dirty="0"/>
              <a:t>Billed in a pay-as-you-go model</a:t>
            </a:r>
          </a:p>
          <a:p>
            <a:pPr lvl="1"/>
            <a:r>
              <a:rPr lang="en-US" dirty="0"/>
              <a:t>Only pay for the resources being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818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EC2C-7586-2149-A5E2-CE4132B4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Migrations for the cloud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86CCA-216A-814D-B184-DE136948C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the cloud proxy is running, and in another terminal, run 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manage.py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makemigrations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manage.py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migrate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A7F6B-F2F3-2847-9B1D-A7E98DA2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289" y="3436445"/>
            <a:ext cx="7899400" cy="326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2C8CB8-2C2A-3940-B68B-4AC7C65C156B}"/>
              </a:ext>
            </a:extLst>
          </p:cNvPr>
          <p:cNvSpPr txBox="1"/>
          <p:nvPr/>
        </p:nvSpPr>
        <p:spPr>
          <a:xfrm>
            <a:off x="299803" y="4191232"/>
            <a:ext cx="31545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 "Migrations" describes SQL that should run to create appropriate tables for your models</a:t>
            </a:r>
          </a:p>
          <a:p>
            <a:r>
              <a:rPr lang="en-US" b="1" dirty="0" err="1"/>
              <a:t>makemigrations</a:t>
            </a:r>
            <a:r>
              <a:rPr lang="en-US" dirty="0"/>
              <a:t> examines your models and figures out what SQL needs to run</a:t>
            </a:r>
          </a:p>
          <a:p>
            <a:r>
              <a:rPr lang="en-US" b="1" dirty="0"/>
              <a:t>migrate</a:t>
            </a:r>
            <a:r>
              <a:rPr lang="en-US" dirty="0"/>
              <a:t>: executing that SQL to create the tables needed</a:t>
            </a:r>
          </a:p>
        </p:txBody>
      </p:sp>
    </p:spTree>
    <p:extLst>
      <p:ext uri="{BB962C8B-B14F-4D97-AF65-F5344CB8AC3E}">
        <p14:creationId xmlns:p14="http://schemas.microsoft.com/office/powerpoint/2010/main" val="18865059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737B-17DE-D943-B870-D176CB83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new user account for logging into the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2172-B4E6-D949-8E7F-70A8068E5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We've switched databases</a:t>
            </a:r>
          </a:p>
          <a:p>
            <a:r>
              <a:rPr lang="en-US" dirty="0"/>
              <a:t>The PostgreSQL DB has no user information</a:t>
            </a:r>
          </a:p>
          <a:p>
            <a:r>
              <a:rPr lang="en-US" dirty="0"/>
              <a:t>With the </a:t>
            </a:r>
            <a:r>
              <a:rPr lang="en-US" dirty="0" err="1"/>
              <a:t>cloud_sql_proxy</a:t>
            </a:r>
            <a:r>
              <a:rPr lang="en-US" dirty="0"/>
              <a:t> running, create a new user,</a:t>
            </a:r>
          </a:p>
          <a:p>
            <a:endParaRPr lang="en-US" dirty="0"/>
          </a:p>
          <a:p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createsuperuser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Verify site is still working, you'll need to log in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E4403-84FF-344A-9A88-A420DEAB35F6}"/>
              </a:ext>
            </a:extLst>
          </p:cNvPr>
          <p:cNvSpPr txBox="1"/>
          <p:nvPr/>
        </p:nvSpPr>
        <p:spPr>
          <a:xfrm>
            <a:off x="4781006" y="5934670"/>
            <a:ext cx="7410994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 login form for this project because we don't want just anyone to sign up to the live version. Have to create users through the admin console.</a:t>
            </a:r>
          </a:p>
          <a:p>
            <a:r>
              <a:rPr lang="en-US" dirty="0"/>
              <a:t>LMN/Project 5 does have a login form. </a:t>
            </a:r>
          </a:p>
        </p:txBody>
      </p:sp>
    </p:spTree>
    <p:extLst>
      <p:ext uri="{BB962C8B-B14F-4D97-AF65-F5344CB8AC3E}">
        <p14:creationId xmlns:p14="http://schemas.microsoft.com/office/powerpoint/2010/main" val="12194521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017D3-CC41-2342-9D5C-05F17288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app is working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8A781-BC25-DE42-AFA3-DD9D9637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6846" cy="4351338"/>
          </a:xfrm>
        </p:spPr>
        <p:txBody>
          <a:bodyPr/>
          <a:lstStyle/>
          <a:p>
            <a:r>
              <a:rPr lang="en-US" dirty="0"/>
              <a:t>Should still be working</a:t>
            </a:r>
          </a:p>
          <a:p>
            <a:endParaRPr lang="en-US" dirty="0"/>
          </a:p>
          <a:p>
            <a:r>
              <a:rPr lang="en-US" dirty="0"/>
              <a:t>Why is it slower?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20D95-EBEB-2E4B-9689-3DA48E2C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508" y="1690688"/>
            <a:ext cx="5840046" cy="44551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6252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F802-C92D-F34E-89DB-231FB36E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app.yaml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D571-6C64-CF4E-B25F-CA81BA36D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13074" cy="4351338"/>
          </a:xfrm>
        </p:spPr>
        <p:txBody>
          <a:bodyPr/>
          <a:lstStyle/>
          <a:p>
            <a:r>
              <a:rPr lang="en-US" dirty="0"/>
              <a:t>Create this file in the root directory of your application - same place as </a:t>
            </a:r>
            <a:r>
              <a:rPr lang="en-US" dirty="0" err="1"/>
              <a:t>manage.py</a:t>
            </a:r>
            <a:endParaRPr lang="en-US" dirty="0"/>
          </a:p>
          <a:p>
            <a:r>
              <a:rPr lang="en-US" dirty="0"/>
              <a:t>Add this text</a:t>
            </a:r>
          </a:p>
          <a:p>
            <a:r>
              <a:rPr lang="en-US" dirty="0"/>
              <a:t>Use your instance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925A98-B926-4041-A40A-75D2F7FF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988" y="1535359"/>
            <a:ext cx="7957850" cy="4675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75E38-7EFF-FA4F-BC7E-01FDC7BB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176" y="262252"/>
            <a:ext cx="2096497" cy="314016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A8FA59-88F1-A74C-9557-A8084F1787EC}"/>
              </a:ext>
            </a:extLst>
          </p:cNvPr>
          <p:cNvCxnSpPr>
            <a:cxnSpLocks/>
          </p:cNvCxnSpPr>
          <p:nvPr/>
        </p:nvCxnSpPr>
        <p:spPr>
          <a:xfrm flipH="1">
            <a:off x="8259097" y="4362924"/>
            <a:ext cx="1179871" cy="3539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8BE8C72-5386-0149-B364-0796C3340E51}"/>
              </a:ext>
            </a:extLst>
          </p:cNvPr>
          <p:cNvSpPr txBox="1"/>
          <p:nvPr/>
        </p:nvSpPr>
        <p:spPr>
          <a:xfrm>
            <a:off x="9438968" y="4070555"/>
            <a:ext cx="14158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your DB password</a:t>
            </a:r>
          </a:p>
        </p:txBody>
      </p:sp>
    </p:spTree>
    <p:extLst>
      <p:ext uri="{BB962C8B-B14F-4D97-AF65-F5344CB8AC3E}">
        <p14:creationId xmlns:p14="http://schemas.microsoft.com/office/powerpoint/2010/main" val="2416955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DFEC-9E00-CA4F-8954-42A127D7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static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BB9D4-E86D-7E49-84C4-7E1839C6A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collectstatic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If you've run this before, you'll need to press Y to overwrite old static files</a:t>
            </a:r>
          </a:p>
        </p:txBody>
      </p:sp>
    </p:spTree>
    <p:extLst>
      <p:ext uri="{BB962C8B-B14F-4D97-AF65-F5344CB8AC3E}">
        <p14:creationId xmlns:p14="http://schemas.microsoft.com/office/powerpoint/2010/main" val="3589418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FB32-263E-1043-A4C3-4B82D7D9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Allowed Hosts: </a:t>
            </a:r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A27B4-24BB-854F-9534-933C2CA42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own app ID</a:t>
            </a:r>
          </a:p>
          <a:p>
            <a:r>
              <a:rPr lang="en-US" dirty="0"/>
              <a:t>Add localhost too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82EFA-49F1-D642-9EC1-1B890AD1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3304270"/>
            <a:ext cx="9725934" cy="22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79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C53D-BB4C-1E47-8ABA-3C1F0314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gcloudignore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51EC4-AEBD-9846-9BC8-4DD3D61BD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6109" cy="4351338"/>
          </a:xfrm>
        </p:spPr>
        <p:txBody>
          <a:bodyPr/>
          <a:lstStyle/>
          <a:p>
            <a:r>
              <a:rPr lang="en-US" dirty="0"/>
              <a:t>Copy the .</a:t>
            </a:r>
            <a:r>
              <a:rPr lang="en-US" dirty="0" err="1"/>
              <a:t>gcloudignore</a:t>
            </a:r>
            <a:r>
              <a:rPr lang="en-US" dirty="0"/>
              <a:t> file from the last project</a:t>
            </a:r>
          </a:p>
          <a:p>
            <a:endParaRPr lang="en-US" dirty="0"/>
          </a:p>
          <a:p>
            <a:r>
              <a:rPr lang="en-US" dirty="0"/>
              <a:t>Specifies files that won't be uploaded to </a:t>
            </a:r>
            <a:r>
              <a:rPr lang="en-US" dirty="0" err="1"/>
              <a:t>gcloud</a:t>
            </a:r>
            <a:endParaRPr lang="en-US" dirty="0"/>
          </a:p>
          <a:p>
            <a:r>
              <a:rPr lang="en-US" dirty="0"/>
              <a:t>Should be in the same location as </a:t>
            </a:r>
            <a:r>
              <a:rPr lang="en-US" dirty="0" err="1"/>
              <a:t>manage.py</a:t>
            </a:r>
            <a:r>
              <a:rPr lang="en-US" dirty="0"/>
              <a:t>, </a:t>
            </a:r>
            <a:r>
              <a:rPr lang="en-US" dirty="0" err="1"/>
              <a:t>requirements.txt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D26B9-E38A-6645-9E91-AAA3F874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13" y="1453425"/>
            <a:ext cx="4394711" cy="44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45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E643-FEE2-4049-ADB8-FF3DED885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gcloudignore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1368-4041-4248-B05B-84074BF5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920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Add a line at the end with the name of your virtual environment</a:t>
            </a:r>
          </a:p>
          <a:p>
            <a:endParaRPr lang="en-US" dirty="0"/>
          </a:p>
          <a:p>
            <a:r>
              <a:rPr lang="en-US" dirty="0"/>
              <a:t>Also add names of any IDE directories, for example, .</a:t>
            </a:r>
            <a:r>
              <a:rPr lang="en-US" dirty="0" err="1"/>
              <a:t>vscode</a:t>
            </a:r>
            <a:r>
              <a:rPr lang="en-US" dirty="0"/>
              <a:t> or .idea</a:t>
            </a:r>
          </a:p>
          <a:p>
            <a:endParaRPr lang="en-US" dirty="0"/>
          </a:p>
          <a:p>
            <a:r>
              <a:rPr lang="en-US" dirty="0"/>
              <a:t>GCP will install the requirements from your </a:t>
            </a:r>
            <a:r>
              <a:rPr lang="en-US" dirty="0" err="1"/>
              <a:t>requirements.txt</a:t>
            </a:r>
            <a:r>
              <a:rPr lang="en-US" dirty="0"/>
              <a:t> so you don't need to upload your virtual environment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cloud_sql_proxy</a:t>
            </a:r>
            <a:r>
              <a:rPr lang="en-US" dirty="0"/>
              <a:t> if it's in your code directory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E98BD4-AF6F-864A-B01D-8CA38472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10" y="-1"/>
            <a:ext cx="3971109" cy="69126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47C1DB-02A9-0441-B026-03B7D446C3E9}"/>
              </a:ext>
            </a:extLst>
          </p:cNvPr>
          <p:cNvCxnSpPr>
            <a:cxnSpLocks/>
          </p:cNvCxnSpPr>
          <p:nvPr/>
        </p:nvCxnSpPr>
        <p:spPr>
          <a:xfrm>
            <a:off x="5680163" y="6575168"/>
            <a:ext cx="1828800" cy="14546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91B36-0E64-CC4E-90F6-CDB09E060A4C}"/>
              </a:ext>
            </a:extLst>
          </p:cNvPr>
          <p:cNvCxnSpPr>
            <a:cxnSpLocks/>
          </p:cNvCxnSpPr>
          <p:nvPr/>
        </p:nvCxnSpPr>
        <p:spPr>
          <a:xfrm>
            <a:off x="5728059" y="5689281"/>
            <a:ext cx="1828800" cy="14546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075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F303-94DA-E84D-9AFA-B5515E49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and 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C85A-2AEE-6B49-8548-0FC64DC17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the same directory as </a:t>
            </a:r>
            <a:r>
              <a:rPr lang="en-US" dirty="0" err="1"/>
              <a:t>app.yaml</a:t>
            </a:r>
            <a:r>
              <a:rPr lang="en-US" dirty="0"/>
              <a:t>, run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app deploy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Verify you are deploying to the correct app, if not, run 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gcloud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set project your-project-name-12345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259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0739-4348-B242-A24E-A5FD5286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gcloud</a:t>
            </a:r>
            <a:r>
              <a:rPr lang="en-US" dirty="0"/>
              <a:t> app deploy: select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8C19-BEE8-7A4A-AD96-992434E3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before, select </a:t>
            </a:r>
            <a:r>
              <a:rPr lang="en-US" b="1" dirty="0"/>
              <a:t>us-central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CD631-D13F-604B-B786-AD733065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46" y="2476991"/>
            <a:ext cx="6762750" cy="3048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65307C-9B87-274F-BBE7-5E65AECF820A}"/>
              </a:ext>
            </a:extLst>
          </p:cNvPr>
          <p:cNvSpPr/>
          <p:nvPr/>
        </p:nvSpPr>
        <p:spPr>
          <a:xfrm>
            <a:off x="2537434" y="5988734"/>
            <a:ext cx="7117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Something to watch while you wait.... </a:t>
            </a:r>
            <a:r>
              <a:rPr lang="en-US" dirty="0">
                <a:hlinkClick r:id="rId3"/>
              </a:rPr>
              <a:t>https://www.youtube.com/watch?v=XZmGGAbHqa0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02AA5-B8AC-BE49-989F-B7DB7FC8A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731" y="4075658"/>
            <a:ext cx="3995615" cy="263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49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25DA-CDC4-374E-9F29-C43648EB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185B-584D-014B-9629-5D394029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cloud = someone else's computer(s)</a:t>
            </a:r>
          </a:p>
          <a:p>
            <a:r>
              <a:rPr lang="en-US" dirty="0"/>
              <a:t>Which has pros and cons</a:t>
            </a:r>
          </a:p>
          <a:p>
            <a:r>
              <a:rPr lang="en-US" dirty="0"/>
              <a:t>Pros: cheaper, operational benefits, elasticity, scalability, no need to manage hardware, convenient web console access...</a:t>
            </a:r>
          </a:p>
          <a:p>
            <a:r>
              <a:rPr lang="en-US" dirty="0"/>
              <a:t>Cons: it's someone else's computer; all services can be accessed via browser interface </a:t>
            </a:r>
          </a:p>
          <a:p>
            <a:pPr lvl="1"/>
            <a:r>
              <a:rPr lang="en-US" dirty="0"/>
              <a:t>Essential to keep access credentials secure, have backups in another location</a:t>
            </a:r>
          </a:p>
          <a:p>
            <a:pPr lvl="1"/>
            <a:r>
              <a:rPr lang="en-US" dirty="0"/>
              <a:t>DO NOT UPLOAD CREDENTIALS OR KEYS OR PASSWORDS TO GITHUB</a:t>
            </a:r>
          </a:p>
          <a:p>
            <a:pPr lvl="1"/>
            <a:r>
              <a:rPr lang="en-US" dirty="0"/>
              <a:t>Ensure cloud provider has the ability to store data in compliance with any required regulations, PCI, HIPAA etc.</a:t>
            </a:r>
          </a:p>
          <a:p>
            <a:pPr lvl="1"/>
            <a:r>
              <a:rPr lang="en-US" dirty="0"/>
              <a:t>Various ways for malicious users to exploit cloud services: mining Bitcoin, changing your passwords and demanding a ransom for access...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https://adeliarisk.com/secure-cloud-computing-7-ways-id-hack-aws/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89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57C4-BB8E-E445-A54A-90BDFC22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Deployed app - no stylesheets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D73C1-17F0-104B-AB96-EE5BE369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Site should be running</a:t>
            </a:r>
          </a:p>
          <a:p>
            <a:r>
              <a:rPr lang="en-US" dirty="0"/>
              <a:t>No stylesheets, except Sakura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73933-A626-7D45-A598-DAFE9672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3584"/>
            <a:ext cx="4787900" cy="25146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EC850-EF1C-534B-BDEB-402FF93A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79" y="2828581"/>
            <a:ext cx="4945421" cy="334838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511427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2420-93B6-D84C-803F-370F3781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Errors? Viewing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5A268-CFD7-0141-B7F8-5C71C348E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https://console.cloud.google.com/logs</a:t>
            </a:r>
            <a:endParaRPr lang="en-US" dirty="0"/>
          </a:p>
          <a:p>
            <a:r>
              <a:rPr lang="en-US" dirty="0"/>
              <a:t>Press Play button to start streaming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12080-2EF8-BE4A-8D18-577183EE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221566"/>
            <a:ext cx="8381114" cy="36364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4250D0-2608-5445-AD81-15C093F3CF02}"/>
              </a:ext>
            </a:extLst>
          </p:cNvPr>
          <p:cNvCxnSpPr/>
          <p:nvPr/>
        </p:nvCxnSpPr>
        <p:spPr>
          <a:xfrm flipH="1">
            <a:off x="7293935" y="1690688"/>
            <a:ext cx="2445488" cy="2137033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90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0508-CEEB-3F43-8D8C-C605B9AD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3053-6A4D-F948-8AFA-18CF98C32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concerns: web app and static files</a:t>
            </a:r>
          </a:p>
          <a:p>
            <a:r>
              <a:rPr lang="en-US" dirty="0"/>
              <a:t>Can server files faster, and more efficiently, with a dedicated service</a:t>
            </a:r>
          </a:p>
          <a:p>
            <a:endParaRPr lang="en-US" dirty="0"/>
          </a:p>
          <a:p>
            <a:r>
              <a:rPr lang="en-US" dirty="0"/>
              <a:t>Use two Storage Buckets</a:t>
            </a:r>
          </a:p>
          <a:p>
            <a:pPr lvl="1"/>
            <a:r>
              <a:rPr lang="en-US" dirty="0"/>
              <a:t>One for the application's files: JS, CSS, images that are part of the app e.g. logos, background images, icons, decorative images used by the site, any other static resources: refer to these as </a:t>
            </a:r>
            <a:r>
              <a:rPr lang="en-US" b="1" dirty="0"/>
              <a:t>static files</a:t>
            </a:r>
          </a:p>
          <a:p>
            <a:pPr lvl="1"/>
            <a:r>
              <a:rPr lang="en-US" dirty="0"/>
              <a:t>One for images uploaded by the app's users. Refer to these as </a:t>
            </a:r>
            <a:r>
              <a:rPr lang="en-US" b="1" dirty="0"/>
              <a:t>media files</a:t>
            </a:r>
          </a:p>
        </p:txBody>
      </p:sp>
    </p:spTree>
    <p:extLst>
      <p:ext uri="{BB962C8B-B14F-4D97-AF65-F5344CB8AC3E}">
        <p14:creationId xmlns:p14="http://schemas.microsoft.com/office/powerpoint/2010/main" val="3290935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B59F-EA06-BE4F-818D-A9FE2CE4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console - view buckets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46E94-C4D4-024E-8CE9-E27D35D10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Storage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1F4CC-D145-B54D-A5E6-D1DE7DE8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555" y="1825625"/>
            <a:ext cx="3175000" cy="38354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3978879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5E17-4D0C-AA4F-BD46-73FBA2EF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bucket exists for app's static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523CA-5B0F-274D-8067-3CA17BA0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1" y="2947925"/>
            <a:ext cx="9525000" cy="3263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30D1-7BD6-6442-8F38-FD05D17B7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565"/>
            <a:ext cx="10980431" cy="1392360"/>
          </a:xfrm>
        </p:spPr>
        <p:txBody>
          <a:bodyPr>
            <a:normAutofit/>
          </a:bodyPr>
          <a:lstStyle/>
          <a:p>
            <a:r>
              <a:rPr lang="en-US" dirty="0"/>
              <a:t>After deploying, you will have a new bucket with a name like</a:t>
            </a:r>
          </a:p>
          <a:p>
            <a:pPr marL="0" indent="0">
              <a:buNone/>
            </a:pPr>
            <a:r>
              <a:rPr lang="en-US" dirty="0"/>
              <a:t>instance-name-12345.appspot.com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6AC71B-401A-004D-B11F-8D5ED799594F}"/>
              </a:ext>
            </a:extLst>
          </p:cNvPr>
          <p:cNvCxnSpPr>
            <a:cxnSpLocks/>
          </p:cNvCxnSpPr>
          <p:nvPr/>
        </p:nvCxnSpPr>
        <p:spPr>
          <a:xfrm>
            <a:off x="1525881" y="5751356"/>
            <a:ext cx="988730" cy="1"/>
          </a:xfrm>
          <a:prstGeom prst="straightConnector1">
            <a:avLst/>
          </a:prstGeom>
          <a:ln w="5715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4BC74E-1FC4-0446-8F6F-33C1B29FA5C7}"/>
              </a:ext>
            </a:extLst>
          </p:cNvPr>
          <p:cNvSpPr txBox="1"/>
          <p:nvPr/>
        </p:nvSpPr>
        <p:spPr>
          <a:xfrm>
            <a:off x="7277111" y="5988734"/>
            <a:ext cx="454152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may see some other buckets. Staging contains logs, artifacts contains the container image  - the code - for your app. </a:t>
            </a:r>
          </a:p>
        </p:txBody>
      </p:sp>
    </p:spTree>
    <p:extLst>
      <p:ext uri="{BB962C8B-B14F-4D97-AF65-F5344CB8AC3E}">
        <p14:creationId xmlns:p14="http://schemas.microsoft.com/office/powerpoint/2010/main" val="3730817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EB0C-3981-4F44-A502-93240672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static files (</a:t>
            </a:r>
            <a:r>
              <a:rPr lang="en-US" dirty="0" err="1"/>
              <a:t>js</a:t>
            </a:r>
            <a:r>
              <a:rPr lang="en-US" dirty="0"/>
              <a:t>, CSS, site images)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F75EF-D75B-594C-90D1-5FA71C881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9826" cy="4351338"/>
          </a:xfrm>
        </p:spPr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manage.py</a:t>
            </a:r>
            <a:r>
              <a:rPr lang="en-US" dirty="0"/>
              <a:t> </a:t>
            </a:r>
            <a:r>
              <a:rPr lang="en-US" dirty="0" err="1"/>
              <a:t>collectstatic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of the site's JavaScript and CSS files are moved to www/static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C075-E28B-0342-A07D-47FADDAB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7264400" cy="199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02FD1-94E8-2241-BFE5-824604625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0" y="1705129"/>
            <a:ext cx="1854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08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B57D-67CC-8149-9838-259887EF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31380" cy="1325563"/>
          </a:xfrm>
        </p:spPr>
        <p:txBody>
          <a:bodyPr/>
          <a:lstStyle/>
          <a:p>
            <a:r>
              <a:rPr lang="en-US" dirty="0"/>
              <a:t>Collecting Static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B3102-BBE2-F440-AD60-04142C87A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31380" cy="47158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Django command to gather static files - so CSS, JavaScript, images used by your app - in one place, for convenient uploading to a bucket</a:t>
            </a:r>
          </a:p>
          <a:p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collectstatic</a:t>
            </a:r>
            <a:endParaRPr lang="en-US" dirty="0"/>
          </a:p>
          <a:p>
            <a:r>
              <a:rPr lang="en-US" dirty="0"/>
              <a:t>To make a copy of all static files in the www directory</a:t>
            </a:r>
          </a:p>
          <a:p>
            <a:r>
              <a:rPr lang="en-US" dirty="0"/>
              <a:t>This directory name is specified in the STATIC_ROOT variable in </a:t>
            </a:r>
            <a:r>
              <a:rPr lang="en-US" dirty="0" err="1"/>
              <a:t>settings.py</a:t>
            </a:r>
            <a:endParaRPr lang="en-US" dirty="0"/>
          </a:p>
          <a:p>
            <a:r>
              <a:rPr lang="en-US" dirty="0"/>
              <a:t>Confirm your have this line, at the end of </a:t>
            </a:r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next time you run this, you'll need to Type "yes" to copy all static files to the www/ directory, because it overwrites the existing content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1F4A7-79F6-D148-AE97-71320100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937" y="0"/>
            <a:ext cx="272286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6A38D-6730-114E-AA02-2BC6B0AF5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4683370"/>
            <a:ext cx="5981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3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E0B7-243B-014A-888D-BB1C552F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static files to static files bucket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5583-DC94-884A-8424-57BD8AFF2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gsutil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-m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-r ./www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://&lt;your-bucket-name&gt;</a:t>
            </a:r>
          </a:p>
          <a:p>
            <a:endParaRPr lang="en-US" dirty="0"/>
          </a:p>
          <a:p>
            <a:r>
              <a:rPr lang="en-US" dirty="0"/>
              <a:t>For example: </a:t>
            </a:r>
          </a:p>
          <a:p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gsutil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-m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-r ./www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://strong-province-113523.appspot.com/</a:t>
            </a:r>
          </a:p>
          <a:p>
            <a:endParaRPr lang="en-US" dirty="0"/>
          </a:p>
          <a:p>
            <a:r>
              <a:rPr lang="en-US" dirty="0"/>
              <a:t>Run this command from the root directory of your project, use your bucket name</a:t>
            </a:r>
          </a:p>
          <a:p>
            <a:r>
              <a:rPr lang="en-US" dirty="0"/>
              <a:t>It will upload everything from the www directory to the bucket specified</a:t>
            </a:r>
          </a:p>
          <a:p>
            <a:r>
              <a:rPr lang="en-US" dirty="0"/>
              <a:t>Most of the files are the JS and CSS for the admin console</a:t>
            </a:r>
          </a:p>
          <a:p>
            <a:endParaRPr lang="en-US" dirty="0"/>
          </a:p>
          <a:p>
            <a:r>
              <a:rPr lang="en-US" dirty="0" err="1"/>
              <a:t>gsutil</a:t>
            </a:r>
            <a:r>
              <a:rPr lang="en-US" dirty="0"/>
              <a:t> reference </a:t>
            </a:r>
            <a:r>
              <a:rPr lang="en-US" dirty="0">
                <a:hlinkClick r:id="rId2"/>
              </a:rPr>
              <a:t>https://cloud.google.com/storage/docs/quickstart-gsutil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532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DD32-C1BC-754F-89DA-6250720E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files uploaded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773D-653F-F345-B1A4-375A78461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see new files in your project-</a:t>
            </a:r>
            <a:r>
              <a:rPr lang="en-US" dirty="0" err="1"/>
              <a:t>id.appspot.com</a:t>
            </a:r>
            <a:r>
              <a:rPr lang="en-US" dirty="0"/>
              <a:t> bucket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A45F8-5815-9D49-9BCD-B8CC8E75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958" y="2997200"/>
            <a:ext cx="7073900" cy="3314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7908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A155-E2CB-ED4D-A053-3E30A270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C45B9-DF13-F240-AD98-F03DB8C1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9271" cy="4351338"/>
          </a:xfrm>
          <a:ln>
            <a:noFill/>
          </a:ln>
        </p:spPr>
        <p:txBody>
          <a:bodyPr/>
          <a:lstStyle/>
          <a:p>
            <a:r>
              <a:rPr lang="en-US" dirty="0"/>
              <a:t>Bucket files are private by default</a:t>
            </a:r>
          </a:p>
          <a:p>
            <a:r>
              <a:rPr lang="en-US" dirty="0"/>
              <a:t>Click on permissions</a:t>
            </a:r>
          </a:p>
          <a:p>
            <a:r>
              <a:rPr lang="en-US" dirty="0"/>
              <a:t>In New members, type </a:t>
            </a:r>
            <a:r>
              <a:rPr lang="en-US" b="1" dirty="0" err="1"/>
              <a:t>allUsers</a:t>
            </a:r>
            <a:endParaRPr lang="en-US" b="1" dirty="0"/>
          </a:p>
          <a:p>
            <a:r>
              <a:rPr lang="en-US" dirty="0"/>
              <a:t>Role is Storage Object Viewer</a:t>
            </a:r>
          </a:p>
          <a:p>
            <a:r>
              <a:rPr lang="en-US" dirty="0"/>
              <a:t>Click Save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A06A8C5-8B6A-3A46-9357-2DCA9BC2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964" y="1825625"/>
            <a:ext cx="5793836" cy="435133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87013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25DA-CDC4-374E-9F29-C43648EB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6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Cloud Service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185B-584D-014B-9629-5D394029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287"/>
            <a:ext cx="10515600" cy="4351338"/>
          </a:xfrm>
        </p:spPr>
        <p:txBody>
          <a:bodyPr/>
          <a:lstStyle/>
          <a:p>
            <a:r>
              <a:rPr lang="en-US" dirty="0"/>
              <a:t>AWS (Amazon Web Services) is the market leader</a:t>
            </a:r>
          </a:p>
          <a:p>
            <a:r>
              <a:rPr lang="en-US" dirty="0"/>
              <a:t>Microsoft Azure, IBM Cloud and Google Cloud Platform have around ~15% market share each, but are all growing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B1415-A4B1-5647-9709-8550E0DD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0" y="3621743"/>
            <a:ext cx="4340594" cy="844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8BD81-5B7A-C246-8C2E-5BC5B994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992" y="5043489"/>
            <a:ext cx="1754909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62150-494C-1343-97E7-1C637A47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875" y="5016580"/>
            <a:ext cx="3037703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40941-FDC0-CE46-B2E8-227456288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126" y="3780493"/>
            <a:ext cx="2235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8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C2E30-0600-5C48-93E0-E2EAB3EF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4526"/>
            <a:ext cx="10515600" cy="5313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4E360B-1ECD-8646-8220-BAC90345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126667"/>
            <a:ext cx="10515600" cy="1325563"/>
          </a:xfrm>
        </p:spPr>
        <p:txBody>
          <a:bodyPr/>
          <a:lstStyle/>
          <a:p>
            <a:r>
              <a:rPr lang="en-US" dirty="0"/>
              <a:t>Modify </a:t>
            </a: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11343-3C6E-A648-A9BD-42CA5EDDE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335" y="126667"/>
            <a:ext cx="6115665" cy="1802478"/>
          </a:xfrm>
          <a:solidFill>
            <a:schemeClr val="bg1"/>
          </a:solidFill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dirty="0"/>
              <a:t>Change the end of </a:t>
            </a:r>
            <a:r>
              <a:rPr lang="en-US" dirty="0" err="1"/>
              <a:t>settings.py</a:t>
            </a:r>
            <a:r>
              <a:rPr lang="en-US" dirty="0"/>
              <a:t>, add last two lines</a:t>
            </a:r>
          </a:p>
          <a:p>
            <a:r>
              <a:rPr lang="en-US" dirty="0"/>
              <a:t>Tell your app to look in your bucket for static files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C2D3F-65E5-2242-BA6D-80613C4C4E39}"/>
              </a:ext>
            </a:extLst>
          </p:cNvPr>
          <p:cNvCxnSpPr>
            <a:cxnSpLocks/>
          </p:cNvCxnSpPr>
          <p:nvPr/>
        </p:nvCxnSpPr>
        <p:spPr>
          <a:xfrm flipH="1">
            <a:off x="7323432" y="5080701"/>
            <a:ext cx="1466607" cy="582494"/>
          </a:xfrm>
          <a:prstGeom prst="straightConnector1">
            <a:avLst/>
          </a:prstGeom>
          <a:ln w="7620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39ABDE-1B27-CD4A-BA0E-C9580FA05DE1}"/>
              </a:ext>
            </a:extLst>
          </p:cNvPr>
          <p:cNvCxnSpPr>
            <a:cxnSpLocks/>
          </p:cNvCxnSpPr>
          <p:nvPr/>
        </p:nvCxnSpPr>
        <p:spPr>
          <a:xfrm flipH="1">
            <a:off x="9499619" y="5080701"/>
            <a:ext cx="1211540" cy="972044"/>
          </a:xfrm>
          <a:prstGeom prst="straightConnector1">
            <a:avLst/>
          </a:prstGeom>
          <a:ln w="76200">
            <a:solidFill>
              <a:srgbClr val="FE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74D2575-7DF5-4DD8-B600-0739DB71A6A8}"/>
              </a:ext>
            </a:extLst>
          </p:cNvPr>
          <p:cNvSpPr txBox="1"/>
          <p:nvPr/>
        </p:nvSpPr>
        <p:spPr>
          <a:xfrm>
            <a:off x="7715543" y="4711369"/>
            <a:ext cx="22828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Use your bucket name</a:t>
            </a:r>
          </a:p>
        </p:txBody>
      </p:sp>
    </p:spTree>
    <p:extLst>
      <p:ext uri="{BB962C8B-B14F-4D97-AF65-F5344CB8AC3E}">
        <p14:creationId xmlns:p14="http://schemas.microsoft.com/office/powerpoint/2010/main" val="10555721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3B5E-EFED-6B49-BE91-A8096354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30213" cy="1460500"/>
          </a:xfrm>
        </p:spPr>
        <p:txBody>
          <a:bodyPr>
            <a:normAutofit fontScale="90000"/>
          </a:bodyPr>
          <a:lstStyle/>
          <a:p>
            <a:r>
              <a:rPr lang="en-US" dirty="0"/>
              <a:t>Redeploy your app with the new </a:t>
            </a: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D65E2-E642-E545-8E1F-374D52C04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3168" cy="4351338"/>
          </a:xfrm>
        </p:spPr>
        <p:txBody>
          <a:bodyPr/>
          <a:lstStyle/>
          <a:p>
            <a:r>
              <a:rPr lang="en-US" dirty="0" err="1"/>
              <a:t>gcloud</a:t>
            </a:r>
            <a:r>
              <a:rPr lang="en-US" dirty="0"/>
              <a:t> app deploy</a:t>
            </a:r>
          </a:p>
          <a:p>
            <a:endParaRPr lang="en-US" dirty="0"/>
          </a:p>
          <a:p>
            <a:r>
              <a:rPr lang="en-US" dirty="0"/>
              <a:t>Press Y to deploy</a:t>
            </a:r>
          </a:p>
          <a:p>
            <a:endParaRPr lang="en-US" dirty="0"/>
          </a:p>
          <a:p>
            <a:r>
              <a:rPr lang="en-US" dirty="0"/>
              <a:t>Wait... check site</a:t>
            </a:r>
          </a:p>
          <a:p>
            <a:endParaRPr lang="en-US" dirty="0"/>
          </a:p>
          <a:p>
            <a:r>
              <a:rPr lang="en-US" dirty="0"/>
              <a:t>All styles present, and are you sure JavaScript when deleting a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3A6A7-114A-A94C-A56A-3D8A86C7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34901"/>
            <a:ext cx="4538816" cy="284206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29772-0F7A-F347-92E5-FC8640B3E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093" y="365125"/>
            <a:ext cx="4090629" cy="261762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8496466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299D-9E89-E640-BCBB-EC24A0C5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Serving static files from bucket, not app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3392A-4FA7-D242-A8DD-6005D2CED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Cheaper, faster, more efficient</a:t>
            </a:r>
          </a:p>
          <a:p>
            <a:endParaRPr lang="en-US" dirty="0"/>
          </a:p>
          <a:p>
            <a:r>
              <a:rPr lang="en-US" dirty="0"/>
              <a:t>Buckets are designed for serving static files quickly and efficiently</a:t>
            </a:r>
          </a:p>
          <a:p>
            <a:endParaRPr lang="en-US" dirty="0"/>
          </a:p>
          <a:p>
            <a:r>
              <a:rPr lang="en-US" dirty="0"/>
              <a:t>GAE is optimized to run application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698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FE9C-0BD3-5743-A809-D2ADA00E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static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5FB94-5269-4643-A561-44F446D6F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to modify a static file, you don't need to redeploy your app</a:t>
            </a:r>
          </a:p>
          <a:p>
            <a:r>
              <a:rPr lang="en-US" dirty="0"/>
              <a:t>Just upload it to the bucket with these two steps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Run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collectstatic</a:t>
            </a: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Upload the new version to the bucket with the </a:t>
            </a:r>
            <a:r>
              <a:rPr lang="en-US" b="1" dirty="0" err="1"/>
              <a:t>gsutil</a:t>
            </a:r>
            <a:r>
              <a:rPr lang="en-US" dirty="0"/>
              <a:t> tool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err="1"/>
              <a:t>gsutil</a:t>
            </a:r>
            <a:r>
              <a:rPr lang="en-US" dirty="0"/>
              <a:t> -m </a:t>
            </a:r>
            <a:r>
              <a:rPr lang="en-US" dirty="0" err="1"/>
              <a:t>rsync</a:t>
            </a:r>
            <a:r>
              <a:rPr lang="en-US" dirty="0"/>
              <a:t> -r www  </a:t>
            </a:r>
            <a:r>
              <a:rPr lang="en-US" dirty="0" err="1"/>
              <a:t>gs</a:t>
            </a:r>
            <a:r>
              <a:rPr lang="en-US" dirty="0"/>
              <a:t>://YOUR-APP-</a:t>
            </a:r>
            <a:r>
              <a:rPr lang="en-US" dirty="0" err="1"/>
              <a:t>BUCKET.appspot.com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317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5E17-4D0C-AA4F-BD46-73FBA2EF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- create bucket for media (user uploaded files)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30D1-7BD6-6442-8F38-FD05D17B7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1251"/>
            <a:ext cx="3468329" cy="3905711"/>
          </a:xfrm>
        </p:spPr>
        <p:txBody>
          <a:bodyPr>
            <a:normAutofit/>
          </a:bodyPr>
          <a:lstStyle/>
          <a:p>
            <a:r>
              <a:rPr lang="en-US" dirty="0"/>
              <a:t>Click Create Bucket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5B268-F922-5A4D-B352-948DA86B8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001294"/>
            <a:ext cx="9829800" cy="2108200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B2DA70-E0CE-B844-9D82-125A2D31A000}"/>
              </a:ext>
            </a:extLst>
          </p:cNvPr>
          <p:cNvCxnSpPr>
            <a:cxnSpLocks/>
          </p:cNvCxnSpPr>
          <p:nvPr/>
        </p:nvCxnSpPr>
        <p:spPr>
          <a:xfrm flipH="1">
            <a:off x="6674504" y="2802194"/>
            <a:ext cx="1407612" cy="169310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6243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5E17-4D0C-AA4F-BD46-73FBA2EF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bucket for app's media files (user image uploads)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30D1-7BD6-6442-8F38-FD05D17B7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2574" cy="4351338"/>
          </a:xfrm>
        </p:spPr>
        <p:txBody>
          <a:bodyPr>
            <a:normAutofit/>
          </a:bodyPr>
          <a:lstStyle/>
          <a:p>
            <a:r>
              <a:rPr lang="en-US" dirty="0"/>
              <a:t>I called mine </a:t>
            </a:r>
          </a:p>
          <a:p>
            <a:pPr marL="0" indent="0">
              <a:buNone/>
            </a:pPr>
            <a:r>
              <a:rPr lang="en-US" dirty="0"/>
              <a:t>user-place-images</a:t>
            </a:r>
          </a:p>
          <a:p>
            <a:pPr marL="0" indent="0">
              <a:buNone/>
            </a:pPr>
            <a:r>
              <a:rPr lang="en-US" dirty="0"/>
              <a:t>You'll need to pick another name - they must be unique</a:t>
            </a:r>
          </a:p>
          <a:p>
            <a:endParaRPr lang="en-US" dirty="0"/>
          </a:p>
          <a:p>
            <a:r>
              <a:rPr lang="en-US" dirty="0"/>
              <a:t>Make a note of the name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B7815-9B3A-F04C-B814-10D33ADE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2303591"/>
            <a:ext cx="6362700" cy="2641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90753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5E17-4D0C-AA4F-BD46-73FBA2EF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bucket for app's media files (user image uploads)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30D1-7BD6-6442-8F38-FD05D17B7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507225"/>
            <a:ext cx="3940277" cy="3669737"/>
          </a:xfrm>
        </p:spPr>
        <p:txBody>
          <a:bodyPr>
            <a:normAutofit/>
          </a:bodyPr>
          <a:lstStyle/>
          <a:p>
            <a:r>
              <a:rPr lang="en-US" dirty="0"/>
              <a:t>Location type = region</a:t>
            </a:r>
          </a:p>
          <a:p>
            <a:endParaRPr lang="en-US" dirty="0"/>
          </a:p>
          <a:p>
            <a:r>
              <a:rPr lang="en-US" dirty="0"/>
              <a:t>Location us-central1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F213-F3BC-BF4C-A4DB-53C65743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493" y="1366044"/>
            <a:ext cx="6248400" cy="5270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80629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5E17-4D0C-AA4F-BD46-73FBA2EF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bucket for app's media files (user image uploads)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30D1-7BD6-6442-8F38-FD05D17B7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12574" cy="4351338"/>
          </a:xfrm>
        </p:spPr>
        <p:txBody>
          <a:bodyPr>
            <a:normAutofit/>
          </a:bodyPr>
          <a:lstStyle/>
          <a:p>
            <a:r>
              <a:rPr lang="en-US" dirty="0"/>
              <a:t>Default storage class Standard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92CF6-8589-7849-83A7-4D591344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856" y="2354263"/>
            <a:ext cx="6197600" cy="3822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86945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5E17-4D0C-AA4F-BD46-73FBA2EF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bucket for app's media files (user image uploads)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30D1-7BD6-6442-8F38-FD05D17B7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58243"/>
            <a:ext cx="3527323" cy="3718719"/>
          </a:xfrm>
        </p:spPr>
        <p:txBody>
          <a:bodyPr>
            <a:normAutofit/>
          </a:bodyPr>
          <a:lstStyle/>
          <a:p>
            <a:r>
              <a:rPr lang="en-US" dirty="0"/>
              <a:t>How to control access: select Uniform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Continue, and Create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07E24-DBFC-9F47-A6A7-F03E94E0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47" y="2458244"/>
            <a:ext cx="5930900" cy="308610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789948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5A47-490E-C645-A984-2D90307D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Storage Buckets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2A76D-DB3C-F74D-958A-83AA2E32F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2892" cy="601052"/>
          </a:xfrm>
        </p:spPr>
        <p:txBody>
          <a:bodyPr/>
          <a:lstStyle/>
          <a:p>
            <a:r>
              <a:rPr lang="en-US" dirty="0"/>
              <a:t>Should look something like this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12BAE-4099-9342-9F48-53C9ADDE1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892" y="2349500"/>
            <a:ext cx="8788400" cy="4508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6358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15478</TotalTime>
  <Words>5547</Words>
  <Application>Microsoft Office PowerPoint</Application>
  <PresentationFormat>Widescreen</PresentationFormat>
  <Paragraphs>734</Paragraphs>
  <Slides>127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2" baseType="lpstr">
      <vt:lpstr>Arial</vt:lpstr>
      <vt:lpstr>Calibri</vt:lpstr>
      <vt:lpstr>Calibri Light</vt:lpstr>
      <vt:lpstr>Consolas</vt:lpstr>
      <vt:lpstr>Office Theme</vt:lpstr>
      <vt:lpstr>Google Cloud Platform</vt:lpstr>
      <vt:lpstr>Pre-requisites </vt:lpstr>
      <vt:lpstr>Pre-requisites </vt:lpstr>
      <vt:lpstr>Cloud Service Providers</vt:lpstr>
      <vt:lpstr>Cloud Service Providers</vt:lpstr>
      <vt:lpstr>PowerPoint Presentation</vt:lpstr>
      <vt:lpstr>Qualities of Cloud Computing</vt:lpstr>
      <vt:lpstr>The Cloud</vt:lpstr>
      <vt:lpstr>Cloud Service Providers</vt:lpstr>
      <vt:lpstr>Some GCP Users</vt:lpstr>
      <vt:lpstr>Pokémon GO</vt:lpstr>
      <vt:lpstr>Lots of cloud services....</vt:lpstr>
      <vt:lpstr>App Engine is a PaaS: Platform as a Service</vt:lpstr>
      <vt:lpstr>Type of Cloud Computing </vt:lpstr>
      <vt:lpstr>Hello World Django App</vt:lpstr>
      <vt:lpstr>Create a project in GCP Console</vt:lpstr>
      <vt:lpstr>Enable Billing for this project</vt:lpstr>
      <vt:lpstr>Command Line/Terminal</vt:lpstr>
      <vt:lpstr>Set current project</vt:lpstr>
      <vt:lpstr>Configuration</vt:lpstr>
      <vt:lpstr>app.yaml</vt:lpstr>
      <vt:lpstr>requirements.txt</vt:lpstr>
      <vt:lpstr>ALLOWED_HOSTS hello_project/settings.py</vt:lpstr>
      <vt:lpstr>gcloud app deploy</vt:lpstr>
      <vt:lpstr>gcloud app deploy: select region</vt:lpstr>
      <vt:lpstr>Do you want to continue?</vt:lpstr>
      <vt:lpstr>Wait....</vt:lpstr>
      <vt:lpstr>Errors?</vt:lpstr>
      <vt:lpstr>Logs</vt:lpstr>
      <vt:lpstr>No errors?</vt:lpstr>
      <vt:lpstr>Make update to site</vt:lpstr>
      <vt:lpstr>Deploy the new version</vt:lpstr>
      <vt:lpstr>STOP</vt:lpstr>
      <vt:lpstr>Standard vs. Flexible</vt:lpstr>
      <vt:lpstr>Cleanup</vt:lpstr>
      <vt:lpstr>Travel Wish list for App Engine</vt:lpstr>
      <vt:lpstr>Issues with static images in CSS</vt:lpstr>
      <vt:lpstr>Travel Wish List</vt:lpstr>
      <vt:lpstr>Travel Wish List</vt:lpstr>
      <vt:lpstr>GCP: Create New Project</vt:lpstr>
      <vt:lpstr>GCP Console</vt:lpstr>
      <vt:lpstr>Make sure your command prompt/terminal is in the root directory of your Wish List project</vt:lpstr>
      <vt:lpstr>Set Project, replace example ID with your own</vt:lpstr>
      <vt:lpstr>Verify that code runs locally </vt:lpstr>
      <vt:lpstr>Deployment</vt:lpstr>
      <vt:lpstr>Development vs production aka dev vs prod</vt:lpstr>
      <vt:lpstr>Development vs production aka dev vs prod</vt:lpstr>
      <vt:lpstr>Cloud SQL</vt:lpstr>
      <vt:lpstr>Choose PostgreSQL</vt:lpstr>
      <vt:lpstr>Instance configuration</vt:lpstr>
      <vt:lpstr>Configuration: to keep costs down</vt:lpstr>
      <vt:lpstr>Configuration: to keep costs down</vt:lpstr>
      <vt:lpstr>Configuration: development vs production</vt:lpstr>
      <vt:lpstr>Instance created - it make take a few minutes </vt:lpstr>
      <vt:lpstr>Click on the USERS tab</vt:lpstr>
      <vt:lpstr>DB Users</vt:lpstr>
      <vt:lpstr>Create Database</vt:lpstr>
      <vt:lpstr>Connecting local app to DB</vt:lpstr>
      <vt:lpstr>Enable Cloud SQL APIs</vt:lpstr>
      <vt:lpstr>Search for Cloud SQL Admin API</vt:lpstr>
      <vt:lpstr>How can we talk to the database? Connecting local app to database</vt:lpstr>
      <vt:lpstr>Connecting local app to database</vt:lpstr>
      <vt:lpstr>Open another terminal/command prompt Run cloud_sql_proxy</vt:lpstr>
      <vt:lpstr>cloud_sql_proxy troubleshooting</vt:lpstr>
      <vt:lpstr>Install Postgres driver</vt:lpstr>
      <vt:lpstr>Add dependencies to requirements.txt</vt:lpstr>
      <vt:lpstr>wishlist/ settings.py</vt:lpstr>
      <vt:lpstr>Set TRAVELER_PW environment variable</vt:lpstr>
      <vt:lpstr>wishlist/settings.py</vt:lpstr>
      <vt:lpstr>Migrations for the cloud DB</vt:lpstr>
      <vt:lpstr>Make a new user account for logging into the site</vt:lpstr>
      <vt:lpstr>Verify app is working locally</vt:lpstr>
      <vt:lpstr>Create app.yaml</vt:lpstr>
      <vt:lpstr>collect static files</vt:lpstr>
      <vt:lpstr>Allowed Hosts: wishlist/settings.py</vt:lpstr>
      <vt:lpstr>.gcloudignore</vt:lpstr>
      <vt:lpstr>.gcloudignore</vt:lpstr>
      <vt:lpstr>Save and deploy</vt:lpstr>
      <vt:lpstr>gcloud app deploy: select region</vt:lpstr>
      <vt:lpstr>Deployed app - no stylesheets</vt:lpstr>
      <vt:lpstr>Errors? Viewing logs</vt:lpstr>
      <vt:lpstr>Bucket</vt:lpstr>
      <vt:lpstr>Google console - view buckets</vt:lpstr>
      <vt:lpstr>Verify bucket exists for app's static files</vt:lpstr>
      <vt:lpstr>Gather static files (js, CSS, site images)</vt:lpstr>
      <vt:lpstr>Collecting Static Files</vt:lpstr>
      <vt:lpstr>Upload static files to static files bucket</vt:lpstr>
      <vt:lpstr>Verify files uploaded</vt:lpstr>
      <vt:lpstr>Set Permissions</vt:lpstr>
      <vt:lpstr>Modify settings.py</vt:lpstr>
      <vt:lpstr>Redeploy your app with the new settings.py</vt:lpstr>
      <vt:lpstr>Serving static files from bucket, not app engine</vt:lpstr>
      <vt:lpstr>Updating static files</vt:lpstr>
      <vt:lpstr>Storage - create bucket for media (user uploaded files)</vt:lpstr>
      <vt:lpstr>Create bucket for app's media files (user image uploads)</vt:lpstr>
      <vt:lpstr>Creating bucket for app's media files (user image uploads)</vt:lpstr>
      <vt:lpstr>Create bucket for app's media files (user image uploads)</vt:lpstr>
      <vt:lpstr>Create bucket for app's media files (user image uploads)</vt:lpstr>
      <vt:lpstr>List of Storage Buckets</vt:lpstr>
      <vt:lpstr>Static files vs. application resources when deployed</vt:lpstr>
      <vt:lpstr>HTML will look like then when deployed. Spot the links to buckets, Sakura CDN</vt:lpstr>
      <vt:lpstr>Difference between serving static files and application responses (HTML pages)</vt:lpstr>
      <vt:lpstr>Install two libraries to manage media storage</vt:lpstr>
      <vt:lpstr>wishlist/settings.py: use buckets</vt:lpstr>
      <vt:lpstr>Set read permissions for media files</vt:lpstr>
      <vt:lpstr>Set read permissions on static and media files</vt:lpstr>
      <vt:lpstr>Deploy your app</vt:lpstr>
      <vt:lpstr>Download credentials file for user-place-images bucket </vt:lpstr>
      <vt:lpstr>Create Credentials</vt:lpstr>
      <vt:lpstr>Select App Engine service account</vt:lpstr>
      <vt:lpstr>Download json file to your project</vt:lpstr>
      <vt:lpstr>settings.py</vt:lpstr>
      <vt:lpstr>Verify working locally</vt:lpstr>
      <vt:lpstr>wishlist/settings.py: for local and deployed environments</vt:lpstr>
      <vt:lpstr>Deploy</vt:lpstr>
      <vt:lpstr>Deployed version: ensure everything is working</vt:lpstr>
      <vt:lpstr>Set DEBUG in settings.py</vt:lpstr>
      <vt:lpstr>Final settings.py - once everything is working</vt:lpstr>
      <vt:lpstr>DEBUG = False</vt:lpstr>
      <vt:lpstr>Optional - final settings</vt:lpstr>
      <vt:lpstr>Checklist</vt:lpstr>
      <vt:lpstr>Finishing Up, Lab, and Cleanup</vt:lpstr>
      <vt:lpstr>GitHub</vt:lpstr>
      <vt:lpstr>Billing</vt:lpstr>
      <vt:lpstr>Scheduled tasks - cron </vt:lpstr>
      <vt:lpstr>Scheduled tasks example</vt:lpstr>
      <vt:lpstr>Finishing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Cloud Platform</dc:title>
  <dc:creator>Clara James</dc:creator>
  <cp:lastModifiedBy>Clara James</cp:lastModifiedBy>
  <cp:revision>206</cp:revision>
  <dcterms:created xsi:type="dcterms:W3CDTF">2018-03-23T13:40:40Z</dcterms:created>
  <dcterms:modified xsi:type="dcterms:W3CDTF">2019-11-15T03:44:03Z</dcterms:modified>
</cp:coreProperties>
</file>